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66" r:id="rId2"/>
    <p:sldId id="274" r:id="rId3"/>
    <p:sldId id="311" r:id="rId4"/>
    <p:sldId id="312" r:id="rId5"/>
    <p:sldId id="313" r:id="rId6"/>
    <p:sldId id="314" r:id="rId7"/>
    <p:sldId id="267" r:id="rId8"/>
    <p:sldId id="268" r:id="rId9"/>
    <p:sldId id="318" r:id="rId10"/>
    <p:sldId id="272" r:id="rId11"/>
    <p:sldId id="324" r:id="rId12"/>
    <p:sldId id="323" r:id="rId13"/>
    <p:sldId id="317" r:id="rId14"/>
    <p:sldId id="321" r:id="rId15"/>
    <p:sldId id="322" r:id="rId16"/>
    <p:sldId id="326" r:id="rId17"/>
    <p:sldId id="289" r:id="rId18"/>
    <p:sldId id="290" r:id="rId19"/>
    <p:sldId id="299" r:id="rId20"/>
    <p:sldId id="300" r:id="rId21"/>
    <p:sldId id="301" r:id="rId22"/>
    <p:sldId id="328" r:id="rId23"/>
    <p:sldId id="327" r:id="rId24"/>
    <p:sldId id="303" r:id="rId25"/>
    <p:sldId id="304" r:id="rId26"/>
    <p:sldId id="305" r:id="rId27"/>
    <p:sldId id="306" r:id="rId28"/>
    <p:sldId id="307" r:id="rId29"/>
    <p:sldId id="308" r:id="rId30"/>
    <p:sldId id="309" r:id="rId31"/>
    <p:sldId id="310" r:id="rId32"/>
    <p:sldId id="294" r:id="rId33"/>
    <p:sldId id="329" r:id="rId34"/>
    <p:sldId id="330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021F"/>
    <a:srgbClr val="3399FF"/>
    <a:srgbClr val="333399"/>
    <a:srgbClr val="FFCC66"/>
    <a:srgbClr val="363080"/>
    <a:srgbClr val="5850A5"/>
    <a:srgbClr val="342F61"/>
    <a:srgbClr val="463F83"/>
    <a:srgbClr val="BB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098" autoAdjust="0"/>
  </p:normalViewPr>
  <p:slideViewPr>
    <p:cSldViewPr>
      <p:cViewPr varScale="1">
        <p:scale>
          <a:sx n="95" d="100"/>
          <a:sy n="95" d="100"/>
        </p:scale>
        <p:origin x="-177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handoutMaster" Target="handoutMasters/handout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DCB059-D9D2-0F48-B185-6A7972F2C985}" type="doc">
      <dgm:prSet loTypeId="urn:microsoft.com/office/officeart/2005/8/layout/radial5" loCatId="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12C2B7B-4402-0447-A983-633C4387FEB2}">
      <dgm:prSet phldrT="[Text]"/>
      <dgm:spPr/>
      <dgm:t>
        <a:bodyPr/>
        <a:lstStyle/>
        <a:p>
          <a:r>
            <a:rPr lang="en-US" dirty="0" err="1" smtClean="0"/>
            <a:t>Cơ</a:t>
          </a:r>
          <a:r>
            <a:rPr lang="en-US" dirty="0" smtClean="0"/>
            <a:t> </a:t>
          </a:r>
          <a:r>
            <a:rPr lang="en-US" dirty="0" err="1" smtClean="0"/>
            <a:t>sở</a:t>
          </a:r>
          <a:endParaRPr lang="en-US" dirty="0"/>
        </a:p>
      </dgm:t>
    </dgm:pt>
    <dgm:pt modelId="{014B0B4F-F565-7844-8DCA-DC16BB652C7F}" type="parTrans" cxnId="{F5BED4F3-0FE5-6241-AB06-4488FB9EE856}">
      <dgm:prSet/>
      <dgm:spPr/>
      <dgm:t>
        <a:bodyPr/>
        <a:lstStyle/>
        <a:p>
          <a:endParaRPr lang="en-US"/>
        </a:p>
      </dgm:t>
    </dgm:pt>
    <dgm:pt modelId="{16E315E0-7B2E-DA47-884D-AC385DAB8299}" type="sibTrans" cxnId="{F5BED4F3-0FE5-6241-AB06-4488FB9EE856}">
      <dgm:prSet/>
      <dgm:spPr/>
      <dgm:t>
        <a:bodyPr/>
        <a:lstStyle/>
        <a:p>
          <a:endParaRPr lang="en-US"/>
        </a:p>
      </dgm:t>
    </dgm:pt>
    <dgm:pt modelId="{5DCF524F-F752-2047-B250-3B23E4490521}">
      <dgm:prSet phldrT="[Text]"/>
      <dgm:spPr>
        <a:solidFill>
          <a:schemeClr val="accent4">
            <a:lumMod val="25000"/>
          </a:schemeClr>
        </a:solidFill>
      </dgm:spPr>
      <dgm:t>
        <a:bodyPr/>
        <a:lstStyle/>
        <a:p>
          <a:r>
            <a:rPr lang="en-US" dirty="0" err="1" smtClean="0"/>
            <a:t>Xã</a:t>
          </a:r>
          <a:r>
            <a:rPr lang="en-US" dirty="0" smtClean="0"/>
            <a:t>, </a:t>
          </a:r>
          <a:r>
            <a:rPr lang="en-US" dirty="0" err="1" smtClean="0"/>
            <a:t>phường</a:t>
          </a:r>
          <a:r>
            <a:rPr lang="en-US" dirty="0" smtClean="0"/>
            <a:t>, </a:t>
          </a:r>
          <a:r>
            <a:rPr lang="en-US" dirty="0" err="1" smtClean="0"/>
            <a:t>thị</a:t>
          </a:r>
          <a:r>
            <a:rPr lang="en-US" dirty="0" smtClean="0"/>
            <a:t> </a:t>
          </a:r>
          <a:r>
            <a:rPr lang="en-US" dirty="0" err="1" smtClean="0"/>
            <a:t>trấn</a:t>
          </a:r>
          <a:endParaRPr lang="en-US" dirty="0"/>
        </a:p>
      </dgm:t>
    </dgm:pt>
    <dgm:pt modelId="{4711288C-E116-6043-AE06-00E38BC55F36}" type="parTrans" cxnId="{5EDE3EA8-51F4-DC4B-BC5E-2368A46C0BA7}">
      <dgm:prSet/>
      <dgm:spPr/>
      <dgm:t>
        <a:bodyPr/>
        <a:lstStyle/>
        <a:p>
          <a:endParaRPr lang="en-US"/>
        </a:p>
      </dgm:t>
    </dgm:pt>
    <dgm:pt modelId="{4AA0E962-8FEF-4649-A30B-7AEB728A776F}" type="sibTrans" cxnId="{5EDE3EA8-51F4-DC4B-BC5E-2368A46C0BA7}">
      <dgm:prSet/>
      <dgm:spPr/>
      <dgm:t>
        <a:bodyPr/>
        <a:lstStyle/>
        <a:p>
          <a:endParaRPr lang="en-US"/>
        </a:p>
      </dgm:t>
    </dgm:pt>
    <dgm:pt modelId="{5D4F15B5-08ED-D842-92DC-E281266C0068}">
      <dgm:prSet phldrT="[Text]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rgbClr val="660066"/>
        </a:solidFill>
      </dgm:spPr>
      <dgm:t>
        <a:bodyPr/>
        <a:lstStyle/>
        <a:p>
          <a:r>
            <a:rPr lang="en-US" dirty="0" err="1" smtClean="0"/>
            <a:t>Cơ</a:t>
          </a:r>
          <a:r>
            <a:rPr lang="en-US" dirty="0" smtClean="0"/>
            <a:t> </a:t>
          </a:r>
          <a:r>
            <a:rPr lang="en-US" dirty="0" err="1" smtClean="0"/>
            <a:t>quan</a:t>
          </a:r>
          <a:r>
            <a:rPr lang="en-US" dirty="0" smtClean="0"/>
            <a:t> </a:t>
          </a:r>
          <a:r>
            <a:rPr lang="en-US" dirty="0" err="1" smtClean="0"/>
            <a:t>nhà</a:t>
          </a:r>
          <a:r>
            <a:rPr lang="en-US" dirty="0" smtClean="0"/>
            <a:t> </a:t>
          </a:r>
          <a:r>
            <a:rPr lang="en-US" dirty="0" err="1" smtClean="0"/>
            <a:t>nước</a:t>
          </a:r>
          <a:r>
            <a:rPr lang="en-US" dirty="0" smtClean="0"/>
            <a:t>, </a:t>
          </a:r>
          <a:r>
            <a:rPr lang="en-US" dirty="0" err="1" smtClean="0"/>
            <a:t>đơn</a:t>
          </a:r>
          <a:r>
            <a:rPr lang="en-US" dirty="0" smtClean="0"/>
            <a:t> </a:t>
          </a:r>
          <a:r>
            <a:rPr lang="en-US" dirty="0" err="1" smtClean="0"/>
            <a:t>vị</a:t>
          </a:r>
          <a:r>
            <a:rPr lang="en-US" dirty="0" smtClean="0"/>
            <a:t> </a:t>
          </a:r>
          <a:r>
            <a:rPr lang="en-US" dirty="0" err="1" smtClean="0"/>
            <a:t>sư</a:t>
          </a:r>
          <a:r>
            <a:rPr lang="en-US" dirty="0" smtClean="0"/>
            <a:t> </a:t>
          </a:r>
          <a:r>
            <a:rPr lang="en-US" dirty="0" err="1" smtClean="0"/>
            <a:t>nghiệp</a:t>
          </a:r>
          <a:endParaRPr lang="en-US" dirty="0"/>
        </a:p>
      </dgm:t>
    </dgm:pt>
    <dgm:pt modelId="{7C989357-EC5C-C740-B71D-F50FE5BDD9AC}" type="parTrans" cxnId="{93C47BC0-072B-D44D-854E-26ACB9EA48D9}">
      <dgm:prSet/>
      <dgm:spPr/>
      <dgm:t>
        <a:bodyPr/>
        <a:lstStyle/>
        <a:p>
          <a:endParaRPr lang="en-US"/>
        </a:p>
      </dgm:t>
    </dgm:pt>
    <dgm:pt modelId="{DA120ECF-D836-B443-A53B-3159E584E097}" type="sibTrans" cxnId="{93C47BC0-072B-D44D-854E-26ACB9EA48D9}">
      <dgm:prSet/>
      <dgm:spPr/>
      <dgm:t>
        <a:bodyPr/>
        <a:lstStyle/>
        <a:p>
          <a:endParaRPr lang="en-US"/>
        </a:p>
      </dgm:t>
    </dgm:pt>
    <dgm:pt modelId="{FD0118EF-820E-8747-8EFC-5786EB076B85}">
      <dgm:prSet phldrT="[Text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rgbClr val="FF0000"/>
        </a:solidFill>
        <a:ln/>
      </dgm:spPr>
      <dgm:t>
        <a:bodyPr/>
        <a:lstStyle/>
        <a:p>
          <a:r>
            <a:rPr lang="en-US" dirty="0" err="1" smtClean="0"/>
            <a:t>Doanh</a:t>
          </a:r>
          <a:r>
            <a:rPr lang="en-US" dirty="0" smtClean="0"/>
            <a:t> </a:t>
          </a:r>
          <a:r>
            <a:rPr lang="en-US" dirty="0" err="1" smtClean="0"/>
            <a:t>nghiệp</a:t>
          </a:r>
          <a:endParaRPr lang="en-US" dirty="0"/>
        </a:p>
      </dgm:t>
    </dgm:pt>
    <dgm:pt modelId="{97A3F13A-11FB-8A44-8F78-19CEDFBDF863}" type="parTrans" cxnId="{D0305C95-3984-F14C-9B70-809B279B7A99}">
      <dgm:prSet/>
      <dgm:spPr/>
      <dgm:t>
        <a:bodyPr/>
        <a:lstStyle/>
        <a:p>
          <a:endParaRPr lang="en-US"/>
        </a:p>
      </dgm:t>
    </dgm:pt>
    <dgm:pt modelId="{94CDC887-2D0B-A34E-8095-10E3F3FEEC36}" type="sibTrans" cxnId="{D0305C95-3984-F14C-9B70-809B279B7A99}">
      <dgm:prSet/>
      <dgm:spPr/>
      <dgm:t>
        <a:bodyPr/>
        <a:lstStyle/>
        <a:p>
          <a:endParaRPr lang="en-US"/>
        </a:p>
      </dgm:t>
    </dgm:pt>
    <dgm:pt modelId="{D04049C9-5994-2146-BF61-7F5856F89A5E}">
      <dgm:prSet phldrT="[Text]"/>
      <dgm:spPr/>
      <dgm:t>
        <a:bodyPr/>
        <a:lstStyle/>
        <a:p>
          <a:endParaRPr lang="en-US" dirty="0"/>
        </a:p>
      </dgm:t>
    </dgm:pt>
    <dgm:pt modelId="{6900E21E-86C9-A04B-8BE1-FE73F78A7B79}" type="parTrans" cxnId="{284CD3CA-EE5F-414D-B17A-869CF953CCAE}">
      <dgm:prSet/>
      <dgm:spPr/>
      <dgm:t>
        <a:bodyPr/>
        <a:lstStyle/>
        <a:p>
          <a:endParaRPr lang="en-US"/>
        </a:p>
      </dgm:t>
    </dgm:pt>
    <dgm:pt modelId="{88625AE0-BEED-9743-9242-26E84E72EB72}" type="sibTrans" cxnId="{284CD3CA-EE5F-414D-B17A-869CF953CCAE}">
      <dgm:prSet/>
      <dgm:spPr/>
      <dgm:t>
        <a:bodyPr/>
        <a:lstStyle/>
        <a:p>
          <a:endParaRPr lang="en-US"/>
        </a:p>
      </dgm:t>
    </dgm:pt>
    <dgm:pt modelId="{E84BF122-1338-8046-A5AE-4246F6E5BC52}" type="pres">
      <dgm:prSet presAssocID="{62DCB059-D9D2-0F48-B185-6A7972F2C98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0F2DA0-120D-794F-BF57-F7F65176C90F}" type="pres">
      <dgm:prSet presAssocID="{C12C2B7B-4402-0447-A983-633C4387FEB2}" presName="centerShape" presStyleLbl="node0" presStyleIdx="0" presStyleCnt="1"/>
      <dgm:spPr/>
      <dgm:t>
        <a:bodyPr/>
        <a:lstStyle/>
        <a:p>
          <a:endParaRPr lang="en-US"/>
        </a:p>
      </dgm:t>
    </dgm:pt>
    <dgm:pt modelId="{5899F803-6BC5-BE49-9980-10C3EAF02304}" type="pres">
      <dgm:prSet presAssocID="{4711288C-E116-6043-AE06-00E38BC55F36}" presName="parTrans" presStyleLbl="sibTrans2D1" presStyleIdx="0" presStyleCnt="3"/>
      <dgm:spPr/>
      <dgm:t>
        <a:bodyPr/>
        <a:lstStyle/>
        <a:p>
          <a:endParaRPr lang="en-US"/>
        </a:p>
      </dgm:t>
    </dgm:pt>
    <dgm:pt modelId="{64E27CDB-7EA2-C84E-AE22-AFC224537BD4}" type="pres">
      <dgm:prSet presAssocID="{4711288C-E116-6043-AE06-00E38BC55F36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1896E7C-44AA-6C4E-B8E5-6E1DE40AEFF2}" type="pres">
      <dgm:prSet presAssocID="{5DCF524F-F752-2047-B250-3B23E4490521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FD5785-FE66-C74F-A9B6-6157482D2CDF}" type="pres">
      <dgm:prSet presAssocID="{7C989357-EC5C-C740-B71D-F50FE5BDD9AC}" presName="parTrans" presStyleLbl="sibTrans2D1" presStyleIdx="1" presStyleCnt="3"/>
      <dgm:spPr/>
      <dgm:t>
        <a:bodyPr/>
        <a:lstStyle/>
        <a:p>
          <a:endParaRPr lang="en-US"/>
        </a:p>
      </dgm:t>
    </dgm:pt>
    <dgm:pt modelId="{9E3A0D78-1E0B-C44C-9F09-6B0F03D8F0AF}" type="pres">
      <dgm:prSet presAssocID="{7C989357-EC5C-C740-B71D-F50FE5BDD9AC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0BDC2AE4-3748-A04C-A586-FF88F9B2057E}" type="pres">
      <dgm:prSet presAssocID="{5D4F15B5-08ED-D842-92DC-E281266C006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DBB123-F6E7-D840-9247-B6FC779B8F0B}" type="pres">
      <dgm:prSet presAssocID="{97A3F13A-11FB-8A44-8F78-19CEDFBDF863}" presName="parTrans" presStyleLbl="sibTrans2D1" presStyleIdx="2" presStyleCnt="3"/>
      <dgm:spPr/>
      <dgm:t>
        <a:bodyPr/>
        <a:lstStyle/>
        <a:p>
          <a:endParaRPr lang="en-US"/>
        </a:p>
      </dgm:t>
    </dgm:pt>
    <dgm:pt modelId="{6909E9F7-0E93-A446-AF71-029EC0832269}" type="pres">
      <dgm:prSet presAssocID="{97A3F13A-11FB-8A44-8F78-19CEDFBDF863}" presName="connectorText" presStyleLbl="sibTrans2D1" presStyleIdx="2" presStyleCnt="3"/>
      <dgm:spPr/>
      <dgm:t>
        <a:bodyPr/>
        <a:lstStyle/>
        <a:p>
          <a:endParaRPr lang="en-US"/>
        </a:p>
      </dgm:t>
    </dgm:pt>
    <dgm:pt modelId="{68AFB2A4-51E1-AD46-A6A6-C5788700093C}" type="pres">
      <dgm:prSet presAssocID="{FD0118EF-820E-8747-8EFC-5786EB076B8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5BED4F3-0FE5-6241-AB06-4488FB9EE856}" srcId="{62DCB059-D9D2-0F48-B185-6A7972F2C985}" destId="{C12C2B7B-4402-0447-A983-633C4387FEB2}" srcOrd="0" destOrd="0" parTransId="{014B0B4F-F565-7844-8DCA-DC16BB652C7F}" sibTransId="{16E315E0-7B2E-DA47-884D-AC385DAB8299}"/>
    <dgm:cxn modelId="{1DF1FB12-B208-674C-B837-A1FB066DCBB8}" type="presOf" srcId="{4711288C-E116-6043-AE06-00E38BC55F36}" destId="{5899F803-6BC5-BE49-9980-10C3EAF02304}" srcOrd="0" destOrd="0" presId="urn:microsoft.com/office/officeart/2005/8/layout/radial5"/>
    <dgm:cxn modelId="{FE82307F-AAAA-8347-8FB1-B5588B95D748}" type="presOf" srcId="{62DCB059-D9D2-0F48-B185-6A7972F2C985}" destId="{E84BF122-1338-8046-A5AE-4246F6E5BC52}" srcOrd="0" destOrd="0" presId="urn:microsoft.com/office/officeart/2005/8/layout/radial5"/>
    <dgm:cxn modelId="{6775A07B-7198-4243-91C8-6570672581D5}" type="presOf" srcId="{97A3F13A-11FB-8A44-8F78-19CEDFBDF863}" destId="{8BDBB123-F6E7-D840-9247-B6FC779B8F0B}" srcOrd="0" destOrd="0" presId="urn:microsoft.com/office/officeart/2005/8/layout/radial5"/>
    <dgm:cxn modelId="{5CCA7D41-C9F0-1545-A3FC-5A02600463CF}" type="presOf" srcId="{5D4F15B5-08ED-D842-92DC-E281266C0068}" destId="{0BDC2AE4-3748-A04C-A586-FF88F9B2057E}" srcOrd="0" destOrd="0" presId="urn:microsoft.com/office/officeart/2005/8/layout/radial5"/>
    <dgm:cxn modelId="{93C47BC0-072B-D44D-854E-26ACB9EA48D9}" srcId="{C12C2B7B-4402-0447-A983-633C4387FEB2}" destId="{5D4F15B5-08ED-D842-92DC-E281266C0068}" srcOrd="1" destOrd="0" parTransId="{7C989357-EC5C-C740-B71D-F50FE5BDD9AC}" sibTransId="{DA120ECF-D836-B443-A53B-3159E584E097}"/>
    <dgm:cxn modelId="{A01D8E65-4457-4549-9855-9B00F0A18520}" type="presOf" srcId="{4711288C-E116-6043-AE06-00E38BC55F36}" destId="{64E27CDB-7EA2-C84E-AE22-AFC224537BD4}" srcOrd="1" destOrd="0" presId="urn:microsoft.com/office/officeart/2005/8/layout/radial5"/>
    <dgm:cxn modelId="{B9B7A3A8-E4B4-7E41-B9AA-6EC3CE81AF3F}" type="presOf" srcId="{C12C2B7B-4402-0447-A983-633C4387FEB2}" destId="{220F2DA0-120D-794F-BF57-F7F65176C90F}" srcOrd="0" destOrd="0" presId="urn:microsoft.com/office/officeart/2005/8/layout/radial5"/>
    <dgm:cxn modelId="{D0305C95-3984-F14C-9B70-809B279B7A99}" srcId="{C12C2B7B-4402-0447-A983-633C4387FEB2}" destId="{FD0118EF-820E-8747-8EFC-5786EB076B85}" srcOrd="2" destOrd="0" parTransId="{97A3F13A-11FB-8A44-8F78-19CEDFBDF863}" sibTransId="{94CDC887-2D0B-A34E-8095-10E3F3FEEC36}"/>
    <dgm:cxn modelId="{D2F6FE0D-78B8-2E43-AD8F-8DBA6012E8B9}" type="presOf" srcId="{7C989357-EC5C-C740-B71D-F50FE5BDD9AC}" destId="{9E3A0D78-1E0B-C44C-9F09-6B0F03D8F0AF}" srcOrd="1" destOrd="0" presId="urn:microsoft.com/office/officeart/2005/8/layout/radial5"/>
    <dgm:cxn modelId="{12A45505-266F-5349-9593-9A16889303A7}" type="presOf" srcId="{7C989357-EC5C-C740-B71D-F50FE5BDD9AC}" destId="{52FD5785-FE66-C74F-A9B6-6157482D2CDF}" srcOrd="0" destOrd="0" presId="urn:microsoft.com/office/officeart/2005/8/layout/radial5"/>
    <dgm:cxn modelId="{F27762AB-5287-5B48-AD7B-571FB8F7B10E}" type="presOf" srcId="{FD0118EF-820E-8747-8EFC-5786EB076B85}" destId="{68AFB2A4-51E1-AD46-A6A6-C5788700093C}" srcOrd="0" destOrd="0" presId="urn:microsoft.com/office/officeart/2005/8/layout/radial5"/>
    <dgm:cxn modelId="{E33589EE-DFFA-F442-9AC2-58628079768A}" type="presOf" srcId="{5DCF524F-F752-2047-B250-3B23E4490521}" destId="{91896E7C-44AA-6C4E-B8E5-6E1DE40AEFF2}" srcOrd="0" destOrd="0" presId="urn:microsoft.com/office/officeart/2005/8/layout/radial5"/>
    <dgm:cxn modelId="{679E9CF8-805A-3B42-9E10-5BDB14D34FC1}" type="presOf" srcId="{97A3F13A-11FB-8A44-8F78-19CEDFBDF863}" destId="{6909E9F7-0E93-A446-AF71-029EC0832269}" srcOrd="1" destOrd="0" presId="urn:microsoft.com/office/officeart/2005/8/layout/radial5"/>
    <dgm:cxn modelId="{284CD3CA-EE5F-414D-B17A-869CF953CCAE}" srcId="{62DCB059-D9D2-0F48-B185-6A7972F2C985}" destId="{D04049C9-5994-2146-BF61-7F5856F89A5E}" srcOrd="1" destOrd="0" parTransId="{6900E21E-86C9-A04B-8BE1-FE73F78A7B79}" sibTransId="{88625AE0-BEED-9743-9242-26E84E72EB72}"/>
    <dgm:cxn modelId="{5EDE3EA8-51F4-DC4B-BC5E-2368A46C0BA7}" srcId="{C12C2B7B-4402-0447-A983-633C4387FEB2}" destId="{5DCF524F-F752-2047-B250-3B23E4490521}" srcOrd="0" destOrd="0" parTransId="{4711288C-E116-6043-AE06-00E38BC55F36}" sibTransId="{4AA0E962-8FEF-4649-A30B-7AEB728A776F}"/>
    <dgm:cxn modelId="{DD0153B0-1D84-9F4F-BC82-D5AAE71ABCCC}" type="presParOf" srcId="{E84BF122-1338-8046-A5AE-4246F6E5BC52}" destId="{220F2DA0-120D-794F-BF57-F7F65176C90F}" srcOrd="0" destOrd="0" presId="urn:microsoft.com/office/officeart/2005/8/layout/radial5"/>
    <dgm:cxn modelId="{7951F9DA-F5E1-3F4D-904A-DB4C4CFDF504}" type="presParOf" srcId="{E84BF122-1338-8046-A5AE-4246F6E5BC52}" destId="{5899F803-6BC5-BE49-9980-10C3EAF02304}" srcOrd="1" destOrd="0" presId="urn:microsoft.com/office/officeart/2005/8/layout/radial5"/>
    <dgm:cxn modelId="{F1497FE2-E286-5645-B31C-4C1E6F85B546}" type="presParOf" srcId="{5899F803-6BC5-BE49-9980-10C3EAF02304}" destId="{64E27CDB-7EA2-C84E-AE22-AFC224537BD4}" srcOrd="0" destOrd="0" presId="urn:microsoft.com/office/officeart/2005/8/layout/radial5"/>
    <dgm:cxn modelId="{12167CD4-C239-BA49-8445-E125DA1AF876}" type="presParOf" srcId="{E84BF122-1338-8046-A5AE-4246F6E5BC52}" destId="{91896E7C-44AA-6C4E-B8E5-6E1DE40AEFF2}" srcOrd="2" destOrd="0" presId="urn:microsoft.com/office/officeart/2005/8/layout/radial5"/>
    <dgm:cxn modelId="{70BB1E50-5F8F-7140-96F0-106CE2B46A83}" type="presParOf" srcId="{E84BF122-1338-8046-A5AE-4246F6E5BC52}" destId="{52FD5785-FE66-C74F-A9B6-6157482D2CDF}" srcOrd="3" destOrd="0" presId="urn:microsoft.com/office/officeart/2005/8/layout/radial5"/>
    <dgm:cxn modelId="{33F98446-9FE8-9145-9462-F3DDC78ACA73}" type="presParOf" srcId="{52FD5785-FE66-C74F-A9B6-6157482D2CDF}" destId="{9E3A0D78-1E0B-C44C-9F09-6B0F03D8F0AF}" srcOrd="0" destOrd="0" presId="urn:microsoft.com/office/officeart/2005/8/layout/radial5"/>
    <dgm:cxn modelId="{61EFDC8F-EDBA-704F-B060-4371D1AA2A6B}" type="presParOf" srcId="{E84BF122-1338-8046-A5AE-4246F6E5BC52}" destId="{0BDC2AE4-3748-A04C-A586-FF88F9B2057E}" srcOrd="4" destOrd="0" presId="urn:microsoft.com/office/officeart/2005/8/layout/radial5"/>
    <dgm:cxn modelId="{919D5007-2D8B-7046-8AD6-E87236A8681A}" type="presParOf" srcId="{E84BF122-1338-8046-A5AE-4246F6E5BC52}" destId="{8BDBB123-F6E7-D840-9247-B6FC779B8F0B}" srcOrd="5" destOrd="0" presId="urn:microsoft.com/office/officeart/2005/8/layout/radial5"/>
    <dgm:cxn modelId="{B1E8760F-C47B-A843-989F-AADE1D07D404}" type="presParOf" srcId="{8BDBB123-F6E7-D840-9247-B6FC779B8F0B}" destId="{6909E9F7-0E93-A446-AF71-029EC0832269}" srcOrd="0" destOrd="0" presId="urn:microsoft.com/office/officeart/2005/8/layout/radial5"/>
    <dgm:cxn modelId="{C72BAD94-F9C6-4E4D-99B7-D56C771EDB04}" type="presParOf" srcId="{E84BF122-1338-8046-A5AE-4246F6E5BC52}" destId="{68AFB2A4-51E1-AD46-A6A6-C5788700093C}" srcOrd="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7E4700F-A5DC-B641-8423-2E3188AC377B}" type="doc">
      <dgm:prSet loTypeId="urn:microsoft.com/office/officeart/2005/8/layout/vList2" loCatId="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69268E4-D109-4040-BD18-F68C7E83D5D9}">
      <dgm:prSet phldrT="[Text]" custT="1"/>
      <dgm:spPr/>
      <dgm:t>
        <a:bodyPr/>
        <a:lstStyle/>
        <a:p>
          <a:r>
            <a:rPr lang="en-US" sz="3200" b="1" smtClean="0">
              <a:latin typeface="Arial"/>
              <a:cs typeface="Arial"/>
            </a:rPr>
            <a:t>Được biết công khai</a:t>
          </a:r>
          <a:endParaRPr lang="en-US" sz="3200" b="1" dirty="0">
            <a:latin typeface="Arial"/>
            <a:cs typeface="Arial"/>
          </a:endParaRPr>
        </a:p>
      </dgm:t>
    </dgm:pt>
    <dgm:pt modelId="{694D30BD-D88D-524C-9A45-B2A3DE172908}" type="parTrans" cxnId="{98F3A149-BBC8-1E41-A8FB-44E86FF90D46}">
      <dgm:prSet/>
      <dgm:spPr/>
      <dgm:t>
        <a:bodyPr/>
        <a:lstStyle/>
        <a:p>
          <a:endParaRPr lang="en-US"/>
        </a:p>
      </dgm:t>
    </dgm:pt>
    <dgm:pt modelId="{6ADD7D84-BAE8-4845-800D-08E9AD239F8D}" type="sibTrans" cxnId="{98F3A149-BBC8-1E41-A8FB-44E86FF90D46}">
      <dgm:prSet/>
      <dgm:spPr/>
      <dgm:t>
        <a:bodyPr/>
        <a:lstStyle/>
        <a:p>
          <a:endParaRPr lang="en-US"/>
        </a:p>
      </dgm:t>
    </dgm:pt>
    <dgm:pt modelId="{DC165EFA-43E0-EF4E-8B23-F9E022D15B46}">
      <dgm:prSet phldrT="[Text]" custT="1"/>
      <dgm:spPr/>
      <dgm:t>
        <a:bodyPr/>
        <a:lstStyle/>
        <a:p>
          <a:r>
            <a:rPr lang="en-US" sz="3200" b="1" smtClean="0">
              <a:latin typeface="Arial"/>
              <a:cs typeface="Arial"/>
            </a:rPr>
            <a:t>Được quyết định</a:t>
          </a:r>
          <a:endParaRPr lang="en-US" sz="3200" b="1" dirty="0">
            <a:latin typeface="Arial"/>
            <a:cs typeface="Arial"/>
          </a:endParaRPr>
        </a:p>
      </dgm:t>
    </dgm:pt>
    <dgm:pt modelId="{3F70E5E9-0FDF-8E4E-88EC-8FF4CBF1A752}" type="parTrans" cxnId="{E44151C2-7BB2-6349-8ED4-D2E8D7617D64}">
      <dgm:prSet/>
      <dgm:spPr/>
      <dgm:t>
        <a:bodyPr/>
        <a:lstStyle/>
        <a:p>
          <a:endParaRPr lang="en-US"/>
        </a:p>
      </dgm:t>
    </dgm:pt>
    <dgm:pt modelId="{39BECDE9-67F2-4C42-83BB-B52F3C63E685}" type="sibTrans" cxnId="{E44151C2-7BB2-6349-8ED4-D2E8D7617D64}">
      <dgm:prSet/>
      <dgm:spPr/>
      <dgm:t>
        <a:bodyPr/>
        <a:lstStyle/>
        <a:p>
          <a:endParaRPr lang="en-US"/>
        </a:p>
      </dgm:t>
    </dgm:pt>
    <dgm:pt modelId="{107FD8A8-8D50-B849-BC14-7DB79396D5CA}">
      <dgm:prSet custT="1"/>
      <dgm:spPr/>
      <dgm:t>
        <a:bodyPr/>
        <a:lstStyle/>
        <a:p>
          <a:r>
            <a:rPr lang="en-US" sz="3200" b="1" smtClean="0">
              <a:latin typeface="Arial"/>
              <a:cs typeface="Arial"/>
            </a:rPr>
            <a:t>Được tham gia ý kiến</a:t>
          </a:r>
          <a:endParaRPr lang="en-US" sz="3200" b="1" dirty="0">
            <a:latin typeface="Arial"/>
            <a:cs typeface="Arial"/>
          </a:endParaRPr>
        </a:p>
      </dgm:t>
    </dgm:pt>
    <dgm:pt modelId="{A58FFB29-A9CB-D641-B169-3551761133DE}" type="parTrans" cxnId="{D5FF15EB-A266-904D-9C54-3CAFBA3F05C5}">
      <dgm:prSet/>
      <dgm:spPr/>
      <dgm:t>
        <a:bodyPr/>
        <a:lstStyle/>
        <a:p>
          <a:endParaRPr lang="en-US"/>
        </a:p>
      </dgm:t>
    </dgm:pt>
    <dgm:pt modelId="{F8B98850-5C9B-2146-9350-F55D438DDA22}" type="sibTrans" cxnId="{D5FF15EB-A266-904D-9C54-3CAFBA3F05C5}">
      <dgm:prSet/>
      <dgm:spPr/>
      <dgm:t>
        <a:bodyPr/>
        <a:lstStyle/>
        <a:p>
          <a:endParaRPr lang="en-US"/>
        </a:p>
      </dgm:t>
    </dgm:pt>
    <dgm:pt modelId="{8BD6EE68-2DD7-EB46-92C3-C518623E7B76}">
      <dgm:prSet phldrT="[Text]" custT="1"/>
      <dgm:spPr/>
      <dgm:t>
        <a:bodyPr/>
        <a:lstStyle/>
        <a:p>
          <a:r>
            <a:rPr lang="en-US" sz="3200" b="1" smtClean="0">
              <a:latin typeface="Arial"/>
              <a:cs typeface="Arial"/>
            </a:rPr>
            <a:t>Được giám sát</a:t>
          </a:r>
          <a:endParaRPr lang="en-US" sz="3200" b="1" dirty="0">
            <a:latin typeface="Arial"/>
            <a:cs typeface="Arial"/>
          </a:endParaRPr>
        </a:p>
      </dgm:t>
    </dgm:pt>
    <dgm:pt modelId="{13A8B2AC-9A57-634F-9DE1-EBB92B86CA39}" type="parTrans" cxnId="{A3725C12-EB5D-544A-8D48-3C9BCD721EBD}">
      <dgm:prSet/>
      <dgm:spPr/>
      <dgm:t>
        <a:bodyPr/>
        <a:lstStyle/>
        <a:p>
          <a:endParaRPr lang="en-US"/>
        </a:p>
      </dgm:t>
    </dgm:pt>
    <dgm:pt modelId="{8CF541D6-80ED-3641-BACB-7188A84D9334}" type="sibTrans" cxnId="{A3725C12-EB5D-544A-8D48-3C9BCD721EBD}">
      <dgm:prSet/>
      <dgm:spPr/>
      <dgm:t>
        <a:bodyPr/>
        <a:lstStyle/>
        <a:p>
          <a:endParaRPr lang="en-US"/>
        </a:p>
      </dgm:t>
    </dgm:pt>
    <dgm:pt modelId="{3DA1ED8A-BD06-364D-B625-6382938A9CBD}" type="pres">
      <dgm:prSet presAssocID="{17E4700F-A5DC-B641-8423-2E3188AC377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B603BAE-3611-8343-8444-51562A362419}" type="pres">
      <dgm:prSet presAssocID="{369268E4-D109-4040-BD18-F68C7E83D5D9}" presName="parentText" presStyleLbl="node1" presStyleIdx="0" presStyleCnt="4" custLinFactNeighborY="-1019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7E2284-F823-6B4B-8F2A-FAFE74E2E037}" type="pres">
      <dgm:prSet presAssocID="{6ADD7D84-BAE8-4845-800D-08E9AD239F8D}" presName="spacer" presStyleCnt="0"/>
      <dgm:spPr/>
      <dgm:t>
        <a:bodyPr/>
        <a:lstStyle/>
        <a:p>
          <a:endParaRPr lang="en-US"/>
        </a:p>
      </dgm:t>
    </dgm:pt>
    <dgm:pt modelId="{9711B54E-8B95-9943-A959-657D828E9325}" type="pres">
      <dgm:prSet presAssocID="{107FD8A8-8D50-B849-BC14-7DB79396D5C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FF0AEB-2A55-0447-9EB0-BB14C78DBAAE}" type="pres">
      <dgm:prSet presAssocID="{F8B98850-5C9B-2146-9350-F55D438DDA22}" presName="spacer" presStyleCnt="0"/>
      <dgm:spPr/>
      <dgm:t>
        <a:bodyPr/>
        <a:lstStyle/>
        <a:p>
          <a:endParaRPr lang="en-US"/>
        </a:p>
      </dgm:t>
    </dgm:pt>
    <dgm:pt modelId="{68456406-E227-7349-8DC0-BCA081ED4918}" type="pres">
      <dgm:prSet presAssocID="{DC165EFA-43E0-EF4E-8B23-F9E022D15B4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11FDC6-4C59-AE4C-87A0-D4BFEFF069DE}" type="pres">
      <dgm:prSet presAssocID="{39BECDE9-67F2-4C42-83BB-B52F3C63E685}" presName="spacer" presStyleCnt="0"/>
      <dgm:spPr/>
      <dgm:t>
        <a:bodyPr/>
        <a:lstStyle/>
        <a:p>
          <a:endParaRPr lang="en-US"/>
        </a:p>
      </dgm:t>
    </dgm:pt>
    <dgm:pt modelId="{031911B8-944C-5D42-B4B1-2F5CCCED4C8D}" type="pres">
      <dgm:prSet presAssocID="{8BD6EE68-2DD7-EB46-92C3-C518623E7B7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EA667A8-C8CF-E649-A760-B179D98611B3}" type="presOf" srcId="{107FD8A8-8D50-B849-BC14-7DB79396D5CA}" destId="{9711B54E-8B95-9943-A959-657D828E9325}" srcOrd="0" destOrd="0" presId="urn:microsoft.com/office/officeart/2005/8/layout/vList2"/>
    <dgm:cxn modelId="{B67E71F4-DA40-2D42-AD66-9F5EBCF9AB08}" type="presOf" srcId="{8BD6EE68-2DD7-EB46-92C3-C518623E7B76}" destId="{031911B8-944C-5D42-B4B1-2F5CCCED4C8D}" srcOrd="0" destOrd="0" presId="urn:microsoft.com/office/officeart/2005/8/layout/vList2"/>
    <dgm:cxn modelId="{E44151C2-7BB2-6349-8ED4-D2E8D7617D64}" srcId="{17E4700F-A5DC-B641-8423-2E3188AC377B}" destId="{DC165EFA-43E0-EF4E-8B23-F9E022D15B46}" srcOrd="2" destOrd="0" parTransId="{3F70E5E9-0FDF-8E4E-88EC-8FF4CBF1A752}" sibTransId="{39BECDE9-67F2-4C42-83BB-B52F3C63E685}"/>
    <dgm:cxn modelId="{A3725C12-EB5D-544A-8D48-3C9BCD721EBD}" srcId="{17E4700F-A5DC-B641-8423-2E3188AC377B}" destId="{8BD6EE68-2DD7-EB46-92C3-C518623E7B76}" srcOrd="3" destOrd="0" parTransId="{13A8B2AC-9A57-634F-9DE1-EBB92B86CA39}" sibTransId="{8CF541D6-80ED-3641-BACB-7188A84D9334}"/>
    <dgm:cxn modelId="{F91AAF40-77AB-D944-8CFA-EB8ABAF98B55}" type="presOf" srcId="{17E4700F-A5DC-B641-8423-2E3188AC377B}" destId="{3DA1ED8A-BD06-364D-B625-6382938A9CBD}" srcOrd="0" destOrd="0" presId="urn:microsoft.com/office/officeart/2005/8/layout/vList2"/>
    <dgm:cxn modelId="{98F3A149-BBC8-1E41-A8FB-44E86FF90D46}" srcId="{17E4700F-A5DC-B641-8423-2E3188AC377B}" destId="{369268E4-D109-4040-BD18-F68C7E83D5D9}" srcOrd="0" destOrd="0" parTransId="{694D30BD-D88D-524C-9A45-B2A3DE172908}" sibTransId="{6ADD7D84-BAE8-4845-800D-08E9AD239F8D}"/>
    <dgm:cxn modelId="{D5FF15EB-A266-904D-9C54-3CAFBA3F05C5}" srcId="{17E4700F-A5DC-B641-8423-2E3188AC377B}" destId="{107FD8A8-8D50-B849-BC14-7DB79396D5CA}" srcOrd="1" destOrd="0" parTransId="{A58FFB29-A9CB-D641-B169-3551761133DE}" sibTransId="{F8B98850-5C9B-2146-9350-F55D438DDA22}"/>
    <dgm:cxn modelId="{83266ECE-D347-C940-8FEB-D1F20C3B3BF7}" type="presOf" srcId="{369268E4-D109-4040-BD18-F68C7E83D5D9}" destId="{6B603BAE-3611-8343-8444-51562A362419}" srcOrd="0" destOrd="0" presId="urn:microsoft.com/office/officeart/2005/8/layout/vList2"/>
    <dgm:cxn modelId="{1112481D-6A59-5343-A2E1-F224FD163A96}" type="presOf" srcId="{DC165EFA-43E0-EF4E-8B23-F9E022D15B46}" destId="{68456406-E227-7349-8DC0-BCA081ED4918}" srcOrd="0" destOrd="0" presId="urn:microsoft.com/office/officeart/2005/8/layout/vList2"/>
    <dgm:cxn modelId="{E8DE7A60-1C6F-3E41-8995-5CA040C12E5C}" type="presParOf" srcId="{3DA1ED8A-BD06-364D-B625-6382938A9CBD}" destId="{6B603BAE-3611-8343-8444-51562A362419}" srcOrd="0" destOrd="0" presId="urn:microsoft.com/office/officeart/2005/8/layout/vList2"/>
    <dgm:cxn modelId="{E57F02EB-6A6F-2E41-AB7D-E524DDD0748A}" type="presParOf" srcId="{3DA1ED8A-BD06-364D-B625-6382938A9CBD}" destId="{6D7E2284-F823-6B4B-8F2A-FAFE74E2E037}" srcOrd="1" destOrd="0" presId="urn:microsoft.com/office/officeart/2005/8/layout/vList2"/>
    <dgm:cxn modelId="{E5577AC1-95BE-CA46-ABDF-D2CABFD5545A}" type="presParOf" srcId="{3DA1ED8A-BD06-364D-B625-6382938A9CBD}" destId="{9711B54E-8B95-9943-A959-657D828E9325}" srcOrd="2" destOrd="0" presId="urn:microsoft.com/office/officeart/2005/8/layout/vList2"/>
    <dgm:cxn modelId="{00913379-08FB-3343-934F-DF4E240804C5}" type="presParOf" srcId="{3DA1ED8A-BD06-364D-B625-6382938A9CBD}" destId="{0BFF0AEB-2A55-0447-9EB0-BB14C78DBAAE}" srcOrd="3" destOrd="0" presId="urn:microsoft.com/office/officeart/2005/8/layout/vList2"/>
    <dgm:cxn modelId="{335B08E6-BB06-CC43-AB4E-9AA826BFF57A}" type="presParOf" srcId="{3DA1ED8A-BD06-364D-B625-6382938A9CBD}" destId="{68456406-E227-7349-8DC0-BCA081ED4918}" srcOrd="4" destOrd="0" presId="urn:microsoft.com/office/officeart/2005/8/layout/vList2"/>
    <dgm:cxn modelId="{2FEB264A-C08D-0E41-B137-799D19752369}" type="presParOf" srcId="{3DA1ED8A-BD06-364D-B625-6382938A9CBD}" destId="{4511FDC6-4C59-AE4C-87A0-D4BFEFF069DE}" srcOrd="5" destOrd="0" presId="urn:microsoft.com/office/officeart/2005/8/layout/vList2"/>
    <dgm:cxn modelId="{97A1D82D-CBCA-B147-93AB-3E0F7F56AA15}" type="presParOf" srcId="{3DA1ED8A-BD06-364D-B625-6382938A9CBD}" destId="{031911B8-944C-5D42-B4B1-2F5CCCED4C8D}" srcOrd="6" destOrd="0" presId="urn:microsoft.com/office/officeart/2005/8/layout/vList2"/>
  </dgm:cxnLst>
  <dgm:bg>
    <a:solidFill>
      <a:srgbClr val="FFFFFF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0F2DA0-120D-794F-BF57-F7F65176C90F}">
      <dsp:nvSpPr>
        <dsp:cNvPr id="0" name=""/>
        <dsp:cNvSpPr/>
      </dsp:nvSpPr>
      <dsp:spPr>
        <a:xfrm>
          <a:off x="3224025" y="2682796"/>
          <a:ext cx="1915221" cy="19152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err="1" smtClean="0"/>
            <a:t>Cơ</a:t>
          </a:r>
          <a:r>
            <a:rPr lang="en-US" sz="4400" kern="1200" dirty="0" smtClean="0"/>
            <a:t> </a:t>
          </a:r>
          <a:r>
            <a:rPr lang="en-US" sz="4400" kern="1200" dirty="0" err="1" smtClean="0"/>
            <a:t>sở</a:t>
          </a:r>
          <a:endParaRPr lang="en-US" sz="4400" kern="1200" dirty="0"/>
        </a:p>
      </dsp:txBody>
      <dsp:txXfrm>
        <a:off x="3504503" y="2963274"/>
        <a:ext cx="1354265" cy="1354265"/>
      </dsp:txXfrm>
    </dsp:sp>
    <dsp:sp modelId="{5899F803-6BC5-BE49-9980-10C3EAF02304}">
      <dsp:nvSpPr>
        <dsp:cNvPr id="0" name=""/>
        <dsp:cNvSpPr/>
      </dsp:nvSpPr>
      <dsp:spPr>
        <a:xfrm rot="16200000">
          <a:off x="3978887" y="1986141"/>
          <a:ext cx="405496" cy="6511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4039712" y="2177201"/>
        <a:ext cx="283847" cy="390705"/>
      </dsp:txXfrm>
    </dsp:sp>
    <dsp:sp modelId="{91896E7C-44AA-6C4E-B8E5-6E1DE40AEFF2}">
      <dsp:nvSpPr>
        <dsp:cNvPr id="0" name=""/>
        <dsp:cNvSpPr/>
      </dsp:nvSpPr>
      <dsp:spPr>
        <a:xfrm>
          <a:off x="3224025" y="2486"/>
          <a:ext cx="1915221" cy="1915221"/>
        </a:xfrm>
        <a:prstGeom prst="ellipse">
          <a:avLst/>
        </a:prstGeom>
        <a:solidFill>
          <a:schemeClr val="accent4">
            <a:lumMod val="2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Xã</a:t>
          </a:r>
          <a:r>
            <a:rPr lang="en-US" sz="2200" kern="1200" dirty="0" smtClean="0"/>
            <a:t>, </a:t>
          </a:r>
          <a:r>
            <a:rPr lang="en-US" sz="2200" kern="1200" dirty="0" err="1" smtClean="0"/>
            <a:t>phường</a:t>
          </a:r>
          <a:r>
            <a:rPr lang="en-US" sz="2200" kern="1200" dirty="0" smtClean="0"/>
            <a:t>, </a:t>
          </a:r>
          <a:r>
            <a:rPr lang="en-US" sz="2200" kern="1200" dirty="0" err="1" smtClean="0"/>
            <a:t>thị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trấn</a:t>
          </a:r>
          <a:endParaRPr lang="en-US" sz="2200" kern="1200" dirty="0"/>
        </a:p>
      </dsp:txBody>
      <dsp:txXfrm>
        <a:off x="3504503" y="282964"/>
        <a:ext cx="1354265" cy="1354265"/>
      </dsp:txXfrm>
    </dsp:sp>
    <dsp:sp modelId="{52FD5785-FE66-C74F-A9B6-6157482D2CDF}">
      <dsp:nvSpPr>
        <dsp:cNvPr id="0" name=""/>
        <dsp:cNvSpPr/>
      </dsp:nvSpPr>
      <dsp:spPr>
        <a:xfrm rot="1800000">
          <a:off x="5129557" y="3979158"/>
          <a:ext cx="405496" cy="6511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>
        <a:off x="5137706" y="4078981"/>
        <a:ext cx="283847" cy="390705"/>
      </dsp:txXfrm>
    </dsp:sp>
    <dsp:sp modelId="{0BDC2AE4-3748-A04C-A586-FF88F9B2057E}">
      <dsp:nvSpPr>
        <dsp:cNvPr id="0" name=""/>
        <dsp:cNvSpPr/>
      </dsp:nvSpPr>
      <dsp:spPr>
        <a:xfrm>
          <a:off x="5545241" y="4022951"/>
          <a:ext cx="1915221" cy="1915221"/>
        </a:xfrm>
        <a:prstGeom prst="ellipse">
          <a:avLst/>
        </a:prstGeom>
        <a:solidFill>
          <a:srgbClr val="660066"/>
        </a:solidFill>
        <a:ln w="25400" cap="flat" cmpd="sng" algn="ctr">
          <a:solidFill>
            <a:schemeClr val="accent1">
              <a:shade val="5000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Cơ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quan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nhà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nước</a:t>
          </a:r>
          <a:r>
            <a:rPr lang="en-US" sz="2200" kern="1200" dirty="0" smtClean="0"/>
            <a:t>, </a:t>
          </a:r>
          <a:r>
            <a:rPr lang="en-US" sz="2200" kern="1200" dirty="0" err="1" smtClean="0"/>
            <a:t>đơn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vị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sư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nghiệp</a:t>
          </a:r>
          <a:endParaRPr lang="en-US" sz="2200" kern="1200" dirty="0"/>
        </a:p>
      </dsp:txBody>
      <dsp:txXfrm>
        <a:off x="5825719" y="4303429"/>
        <a:ext cx="1354265" cy="1354265"/>
      </dsp:txXfrm>
    </dsp:sp>
    <dsp:sp modelId="{8BDBB123-F6E7-D840-9247-B6FC779B8F0B}">
      <dsp:nvSpPr>
        <dsp:cNvPr id="0" name=""/>
        <dsp:cNvSpPr/>
      </dsp:nvSpPr>
      <dsp:spPr>
        <a:xfrm rot="9000000">
          <a:off x="2828218" y="3979158"/>
          <a:ext cx="405496" cy="651175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200" kern="1200"/>
        </a:p>
      </dsp:txBody>
      <dsp:txXfrm rot="10800000">
        <a:off x="2941718" y="4078981"/>
        <a:ext cx="283847" cy="390705"/>
      </dsp:txXfrm>
    </dsp:sp>
    <dsp:sp modelId="{68AFB2A4-51E1-AD46-A6A6-C5788700093C}">
      <dsp:nvSpPr>
        <dsp:cNvPr id="0" name=""/>
        <dsp:cNvSpPr/>
      </dsp:nvSpPr>
      <dsp:spPr>
        <a:xfrm>
          <a:off x="902808" y="4022951"/>
          <a:ext cx="1915221" cy="1915221"/>
        </a:xfrm>
        <a:prstGeom prst="ellipse">
          <a:avLst/>
        </a:prstGeom>
        <a:solidFill>
          <a:srgbClr val="FF0000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Doanh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nghiệp</a:t>
          </a:r>
          <a:endParaRPr lang="en-US" sz="2200" kern="1200" dirty="0"/>
        </a:p>
      </dsp:txBody>
      <dsp:txXfrm>
        <a:off x="1183286" y="4303429"/>
        <a:ext cx="1354265" cy="13542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603BAE-3611-8343-8444-51562A362419}">
      <dsp:nvSpPr>
        <dsp:cNvPr id="0" name=""/>
        <dsp:cNvSpPr/>
      </dsp:nvSpPr>
      <dsp:spPr>
        <a:xfrm>
          <a:off x="0" y="1733"/>
          <a:ext cx="6409105" cy="82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latin typeface="Arial"/>
              <a:cs typeface="Arial"/>
            </a:rPr>
            <a:t>Được biết công khai</a:t>
          </a:r>
          <a:endParaRPr lang="en-US" sz="3200" b="1" kern="1200" dirty="0">
            <a:latin typeface="Arial"/>
            <a:cs typeface="Arial"/>
          </a:endParaRPr>
        </a:p>
      </dsp:txBody>
      <dsp:txXfrm>
        <a:off x="40209" y="41942"/>
        <a:ext cx="6328687" cy="743262"/>
      </dsp:txXfrm>
    </dsp:sp>
    <dsp:sp modelId="{9711B54E-8B95-9943-A959-657D828E9325}">
      <dsp:nvSpPr>
        <dsp:cNvPr id="0" name=""/>
        <dsp:cNvSpPr/>
      </dsp:nvSpPr>
      <dsp:spPr>
        <a:xfrm>
          <a:off x="0" y="965045"/>
          <a:ext cx="6409105" cy="82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latin typeface="Arial"/>
              <a:cs typeface="Arial"/>
            </a:rPr>
            <a:t>Được tham gia ý kiến</a:t>
          </a:r>
          <a:endParaRPr lang="en-US" sz="3200" b="1" kern="1200" dirty="0">
            <a:latin typeface="Arial"/>
            <a:cs typeface="Arial"/>
          </a:endParaRPr>
        </a:p>
      </dsp:txBody>
      <dsp:txXfrm>
        <a:off x="40209" y="1005254"/>
        <a:ext cx="6328687" cy="743262"/>
      </dsp:txXfrm>
    </dsp:sp>
    <dsp:sp modelId="{68456406-E227-7349-8DC0-BCA081ED4918}">
      <dsp:nvSpPr>
        <dsp:cNvPr id="0" name=""/>
        <dsp:cNvSpPr/>
      </dsp:nvSpPr>
      <dsp:spPr>
        <a:xfrm>
          <a:off x="0" y="1915446"/>
          <a:ext cx="6409105" cy="82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latin typeface="Arial"/>
              <a:cs typeface="Arial"/>
            </a:rPr>
            <a:t>Được quyết định</a:t>
          </a:r>
          <a:endParaRPr lang="en-US" sz="3200" b="1" kern="1200" dirty="0">
            <a:latin typeface="Arial"/>
            <a:cs typeface="Arial"/>
          </a:endParaRPr>
        </a:p>
      </dsp:txBody>
      <dsp:txXfrm>
        <a:off x="40209" y="1955655"/>
        <a:ext cx="6328687" cy="743262"/>
      </dsp:txXfrm>
    </dsp:sp>
    <dsp:sp modelId="{031911B8-944C-5D42-B4B1-2F5CCCED4C8D}">
      <dsp:nvSpPr>
        <dsp:cNvPr id="0" name=""/>
        <dsp:cNvSpPr/>
      </dsp:nvSpPr>
      <dsp:spPr>
        <a:xfrm>
          <a:off x="0" y="2865845"/>
          <a:ext cx="6409105" cy="8236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smtClean="0">
              <a:latin typeface="Arial"/>
              <a:cs typeface="Arial"/>
            </a:rPr>
            <a:t>Được giám sát</a:t>
          </a:r>
          <a:endParaRPr lang="en-US" sz="3200" b="1" kern="1200" dirty="0">
            <a:latin typeface="Arial"/>
            <a:cs typeface="Arial"/>
          </a:endParaRPr>
        </a:p>
      </dsp:txBody>
      <dsp:txXfrm>
        <a:off x="40209" y="2906054"/>
        <a:ext cx="6328687" cy="7432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fld id="{B7B0D462-0E65-435C-97C4-56F6AB0F06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4933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4DE689-0631-48FC-83A1-699B4068CF36}" type="datetimeFigureOut">
              <a:rPr lang="en-US" smtClean="0"/>
              <a:pPr/>
              <a:t>10/12/16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1122F-9235-4E2B-809C-49B4F26DFD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375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880B6-09B3-EA4B-AC19-88EFEA01FA4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97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2"/>
          <p:cNvGrpSpPr>
            <a:grpSpLocks/>
          </p:cNvGrpSpPr>
          <p:nvPr/>
        </p:nvGrpSpPr>
        <p:grpSpPr bwMode="auto">
          <a:xfrm>
            <a:off x="3959225" y="3429000"/>
            <a:ext cx="5040313" cy="2736850"/>
            <a:chOff x="136" y="2908"/>
            <a:chExt cx="2177" cy="1182"/>
          </a:xfrm>
        </p:grpSpPr>
        <p:grpSp>
          <p:nvGrpSpPr>
            <p:cNvPr id="5" name="Group 203"/>
            <p:cNvGrpSpPr>
              <a:grpSpLocks/>
            </p:cNvGrpSpPr>
            <p:nvPr/>
          </p:nvGrpSpPr>
          <p:grpSpPr bwMode="auto">
            <a:xfrm>
              <a:off x="975" y="3157"/>
              <a:ext cx="499" cy="909"/>
              <a:chOff x="998" y="3157"/>
              <a:chExt cx="499" cy="909"/>
            </a:xfrm>
          </p:grpSpPr>
          <p:sp>
            <p:nvSpPr>
              <p:cNvPr id="14" name="AutoShape 204"/>
              <p:cNvSpPr>
                <a:spLocks noChangeArrowheads="1"/>
              </p:cNvSpPr>
              <p:nvPr/>
            </p:nvSpPr>
            <p:spPr bwMode="auto">
              <a:xfrm>
                <a:off x="998" y="3634"/>
                <a:ext cx="498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accent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" name="AutoShape 205"/>
              <p:cNvSpPr>
                <a:spLocks noChangeArrowheads="1"/>
              </p:cNvSpPr>
              <p:nvPr/>
            </p:nvSpPr>
            <p:spPr bwMode="auto">
              <a:xfrm>
                <a:off x="998" y="3157"/>
                <a:ext cx="498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accent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AutoShape 206"/>
            <p:cNvSpPr>
              <a:spLocks noChangeArrowheads="1"/>
            </p:cNvSpPr>
            <p:nvPr/>
          </p:nvSpPr>
          <p:spPr bwMode="auto">
            <a:xfrm>
              <a:off x="1395" y="3408"/>
              <a:ext cx="499" cy="432"/>
            </a:xfrm>
            <a:prstGeom prst="hexagon">
              <a:avLst>
                <a:gd name="adj" fmla="val 28877"/>
                <a:gd name="vf" fmla="val 11547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accent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AutoShape 207"/>
            <p:cNvSpPr>
              <a:spLocks noChangeArrowheads="1"/>
            </p:cNvSpPr>
            <p:nvPr/>
          </p:nvSpPr>
          <p:spPr bwMode="auto">
            <a:xfrm>
              <a:off x="1814" y="3658"/>
              <a:ext cx="499" cy="432"/>
            </a:xfrm>
            <a:prstGeom prst="hexagon">
              <a:avLst>
                <a:gd name="adj" fmla="val 28877"/>
                <a:gd name="vf" fmla="val 11547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accent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8" name="Group 208"/>
            <p:cNvGrpSpPr>
              <a:grpSpLocks/>
            </p:cNvGrpSpPr>
            <p:nvPr/>
          </p:nvGrpSpPr>
          <p:grpSpPr bwMode="auto">
            <a:xfrm>
              <a:off x="556" y="2908"/>
              <a:ext cx="499" cy="908"/>
              <a:chOff x="567" y="2908"/>
              <a:chExt cx="499" cy="908"/>
            </a:xfrm>
          </p:grpSpPr>
          <p:sp>
            <p:nvSpPr>
              <p:cNvPr id="12" name="AutoShape 209"/>
              <p:cNvSpPr>
                <a:spLocks noChangeArrowheads="1"/>
              </p:cNvSpPr>
              <p:nvPr/>
            </p:nvSpPr>
            <p:spPr bwMode="auto">
              <a:xfrm>
                <a:off x="567" y="3384"/>
                <a:ext cx="498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accent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" name="AutoShape 210"/>
              <p:cNvSpPr>
                <a:spLocks noChangeArrowheads="1"/>
              </p:cNvSpPr>
              <p:nvPr/>
            </p:nvSpPr>
            <p:spPr bwMode="auto">
              <a:xfrm>
                <a:off x="567" y="2908"/>
                <a:ext cx="498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accent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9" name="Group 211"/>
            <p:cNvGrpSpPr>
              <a:grpSpLocks/>
            </p:cNvGrpSpPr>
            <p:nvPr/>
          </p:nvGrpSpPr>
          <p:grpSpPr bwMode="auto">
            <a:xfrm>
              <a:off x="136" y="3135"/>
              <a:ext cx="499" cy="909"/>
              <a:chOff x="136" y="3135"/>
              <a:chExt cx="499" cy="909"/>
            </a:xfrm>
          </p:grpSpPr>
          <p:sp>
            <p:nvSpPr>
              <p:cNvPr id="10" name="AutoShape 212"/>
              <p:cNvSpPr>
                <a:spLocks noChangeArrowheads="1"/>
              </p:cNvSpPr>
              <p:nvPr/>
            </p:nvSpPr>
            <p:spPr bwMode="auto">
              <a:xfrm>
                <a:off x="136" y="3135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accent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AutoShape 213"/>
              <p:cNvSpPr>
                <a:spLocks noChangeArrowheads="1"/>
              </p:cNvSpPr>
              <p:nvPr/>
            </p:nvSpPr>
            <p:spPr bwMode="auto">
              <a:xfrm>
                <a:off x="136" y="3612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solidFill>
                <a:schemeClr val="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accent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grpSp>
        <p:nvGrpSpPr>
          <p:cNvPr id="16" name="Group 178"/>
          <p:cNvGrpSpPr>
            <a:grpSpLocks/>
          </p:cNvGrpSpPr>
          <p:nvPr/>
        </p:nvGrpSpPr>
        <p:grpSpPr bwMode="auto">
          <a:xfrm flipH="1">
            <a:off x="5545138" y="80963"/>
            <a:ext cx="3455987" cy="1876425"/>
            <a:chOff x="136" y="2908"/>
            <a:chExt cx="2177" cy="1182"/>
          </a:xfrm>
        </p:grpSpPr>
        <p:grpSp>
          <p:nvGrpSpPr>
            <p:cNvPr id="17" name="Group 179"/>
            <p:cNvGrpSpPr>
              <a:grpSpLocks/>
            </p:cNvGrpSpPr>
            <p:nvPr/>
          </p:nvGrpSpPr>
          <p:grpSpPr bwMode="auto">
            <a:xfrm>
              <a:off x="975" y="3157"/>
              <a:ext cx="499" cy="909"/>
              <a:chOff x="998" y="3157"/>
              <a:chExt cx="499" cy="909"/>
            </a:xfrm>
          </p:grpSpPr>
          <p:sp>
            <p:nvSpPr>
              <p:cNvPr id="26" name="AutoShape 180"/>
              <p:cNvSpPr>
                <a:spLocks noChangeArrowheads="1"/>
              </p:cNvSpPr>
              <p:nvPr/>
            </p:nvSpPr>
            <p:spPr bwMode="auto">
              <a:xfrm>
                <a:off x="998" y="3634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7" name="AutoShape 181"/>
              <p:cNvSpPr>
                <a:spLocks noChangeArrowheads="1"/>
              </p:cNvSpPr>
              <p:nvPr/>
            </p:nvSpPr>
            <p:spPr bwMode="auto">
              <a:xfrm>
                <a:off x="998" y="3157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8" name="AutoShape 182"/>
            <p:cNvSpPr>
              <a:spLocks noChangeArrowheads="1"/>
            </p:cNvSpPr>
            <p:nvPr/>
          </p:nvSpPr>
          <p:spPr bwMode="auto">
            <a:xfrm>
              <a:off x="1395" y="3408"/>
              <a:ext cx="499" cy="432"/>
            </a:xfrm>
            <a:prstGeom prst="hexagon">
              <a:avLst>
                <a:gd name="adj" fmla="val 28877"/>
                <a:gd name="vf" fmla="val 115470"/>
              </a:avLst>
            </a:prstGeom>
            <a:noFill/>
            <a:ln w="9525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AutoShape 183"/>
            <p:cNvSpPr>
              <a:spLocks noChangeArrowheads="1"/>
            </p:cNvSpPr>
            <p:nvPr/>
          </p:nvSpPr>
          <p:spPr bwMode="auto">
            <a:xfrm>
              <a:off x="1814" y="3658"/>
              <a:ext cx="499" cy="432"/>
            </a:xfrm>
            <a:prstGeom prst="hexagon">
              <a:avLst>
                <a:gd name="adj" fmla="val 28877"/>
                <a:gd name="vf" fmla="val 115470"/>
              </a:avLst>
            </a:prstGeom>
            <a:noFill/>
            <a:ln w="9525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20" name="Group 184"/>
            <p:cNvGrpSpPr>
              <a:grpSpLocks/>
            </p:cNvGrpSpPr>
            <p:nvPr/>
          </p:nvGrpSpPr>
          <p:grpSpPr bwMode="auto">
            <a:xfrm>
              <a:off x="556" y="2908"/>
              <a:ext cx="499" cy="908"/>
              <a:chOff x="567" y="2908"/>
              <a:chExt cx="499" cy="908"/>
            </a:xfrm>
          </p:grpSpPr>
          <p:sp>
            <p:nvSpPr>
              <p:cNvPr id="24" name="AutoShape 185"/>
              <p:cNvSpPr>
                <a:spLocks noChangeArrowheads="1"/>
              </p:cNvSpPr>
              <p:nvPr/>
            </p:nvSpPr>
            <p:spPr bwMode="auto">
              <a:xfrm>
                <a:off x="567" y="3384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5" name="AutoShape 186"/>
              <p:cNvSpPr>
                <a:spLocks noChangeArrowheads="1"/>
              </p:cNvSpPr>
              <p:nvPr/>
            </p:nvSpPr>
            <p:spPr bwMode="auto">
              <a:xfrm>
                <a:off x="567" y="2908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21" name="Group 187"/>
            <p:cNvGrpSpPr>
              <a:grpSpLocks/>
            </p:cNvGrpSpPr>
            <p:nvPr/>
          </p:nvGrpSpPr>
          <p:grpSpPr bwMode="auto">
            <a:xfrm>
              <a:off x="136" y="3135"/>
              <a:ext cx="499" cy="909"/>
              <a:chOff x="136" y="3135"/>
              <a:chExt cx="499" cy="909"/>
            </a:xfrm>
          </p:grpSpPr>
          <p:sp>
            <p:nvSpPr>
              <p:cNvPr id="22" name="AutoShape 188"/>
              <p:cNvSpPr>
                <a:spLocks noChangeArrowheads="1"/>
              </p:cNvSpPr>
              <p:nvPr/>
            </p:nvSpPr>
            <p:spPr bwMode="auto">
              <a:xfrm>
                <a:off x="136" y="3135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23" name="AutoShape 189"/>
              <p:cNvSpPr>
                <a:spLocks noChangeArrowheads="1"/>
              </p:cNvSpPr>
              <p:nvPr/>
            </p:nvSpPr>
            <p:spPr bwMode="auto">
              <a:xfrm>
                <a:off x="136" y="3612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grpSp>
        <p:nvGrpSpPr>
          <p:cNvPr id="28" name="Group 166"/>
          <p:cNvGrpSpPr>
            <a:grpSpLocks/>
          </p:cNvGrpSpPr>
          <p:nvPr/>
        </p:nvGrpSpPr>
        <p:grpSpPr bwMode="auto">
          <a:xfrm>
            <a:off x="142875" y="4865688"/>
            <a:ext cx="3455988" cy="1876425"/>
            <a:chOff x="136" y="2908"/>
            <a:chExt cx="2177" cy="1182"/>
          </a:xfrm>
        </p:grpSpPr>
        <p:grpSp>
          <p:nvGrpSpPr>
            <p:cNvPr id="29" name="Group 167"/>
            <p:cNvGrpSpPr>
              <a:grpSpLocks/>
            </p:cNvGrpSpPr>
            <p:nvPr/>
          </p:nvGrpSpPr>
          <p:grpSpPr bwMode="auto">
            <a:xfrm>
              <a:off x="975" y="3157"/>
              <a:ext cx="499" cy="909"/>
              <a:chOff x="998" y="3157"/>
              <a:chExt cx="499" cy="909"/>
            </a:xfrm>
          </p:grpSpPr>
          <p:sp>
            <p:nvSpPr>
              <p:cNvPr id="38" name="AutoShape 168"/>
              <p:cNvSpPr>
                <a:spLocks noChangeArrowheads="1"/>
              </p:cNvSpPr>
              <p:nvPr/>
            </p:nvSpPr>
            <p:spPr bwMode="auto">
              <a:xfrm>
                <a:off x="998" y="3634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" name="AutoShape 169"/>
              <p:cNvSpPr>
                <a:spLocks noChangeArrowheads="1"/>
              </p:cNvSpPr>
              <p:nvPr/>
            </p:nvSpPr>
            <p:spPr bwMode="auto">
              <a:xfrm>
                <a:off x="998" y="3157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30" name="AutoShape 170"/>
            <p:cNvSpPr>
              <a:spLocks noChangeArrowheads="1"/>
            </p:cNvSpPr>
            <p:nvPr/>
          </p:nvSpPr>
          <p:spPr bwMode="auto">
            <a:xfrm>
              <a:off x="1395" y="3408"/>
              <a:ext cx="499" cy="432"/>
            </a:xfrm>
            <a:prstGeom prst="hexagon">
              <a:avLst>
                <a:gd name="adj" fmla="val 28877"/>
                <a:gd name="vf" fmla="val 115470"/>
              </a:avLst>
            </a:prstGeom>
            <a:noFill/>
            <a:ln w="9525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1" name="AutoShape 171"/>
            <p:cNvSpPr>
              <a:spLocks noChangeArrowheads="1"/>
            </p:cNvSpPr>
            <p:nvPr/>
          </p:nvSpPr>
          <p:spPr bwMode="auto">
            <a:xfrm>
              <a:off x="1814" y="3658"/>
              <a:ext cx="499" cy="432"/>
            </a:xfrm>
            <a:prstGeom prst="hexagon">
              <a:avLst>
                <a:gd name="adj" fmla="val 28877"/>
                <a:gd name="vf" fmla="val 115470"/>
              </a:avLst>
            </a:prstGeom>
            <a:noFill/>
            <a:ln w="9525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32" name="Group 172"/>
            <p:cNvGrpSpPr>
              <a:grpSpLocks/>
            </p:cNvGrpSpPr>
            <p:nvPr/>
          </p:nvGrpSpPr>
          <p:grpSpPr bwMode="auto">
            <a:xfrm>
              <a:off x="556" y="2908"/>
              <a:ext cx="499" cy="908"/>
              <a:chOff x="567" y="2908"/>
              <a:chExt cx="499" cy="908"/>
            </a:xfrm>
          </p:grpSpPr>
          <p:sp>
            <p:nvSpPr>
              <p:cNvPr id="36" name="AutoShape 173"/>
              <p:cNvSpPr>
                <a:spLocks noChangeArrowheads="1"/>
              </p:cNvSpPr>
              <p:nvPr/>
            </p:nvSpPr>
            <p:spPr bwMode="auto">
              <a:xfrm>
                <a:off x="567" y="3384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7" name="AutoShape 174"/>
              <p:cNvSpPr>
                <a:spLocks noChangeArrowheads="1"/>
              </p:cNvSpPr>
              <p:nvPr/>
            </p:nvSpPr>
            <p:spPr bwMode="auto">
              <a:xfrm>
                <a:off x="567" y="2908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33" name="Group 175"/>
            <p:cNvGrpSpPr>
              <a:grpSpLocks/>
            </p:cNvGrpSpPr>
            <p:nvPr/>
          </p:nvGrpSpPr>
          <p:grpSpPr bwMode="auto">
            <a:xfrm>
              <a:off x="136" y="3135"/>
              <a:ext cx="499" cy="909"/>
              <a:chOff x="136" y="3135"/>
              <a:chExt cx="499" cy="909"/>
            </a:xfrm>
          </p:grpSpPr>
          <p:sp>
            <p:nvSpPr>
              <p:cNvPr id="34" name="AutoShape 176"/>
              <p:cNvSpPr>
                <a:spLocks noChangeArrowheads="1"/>
              </p:cNvSpPr>
              <p:nvPr/>
            </p:nvSpPr>
            <p:spPr bwMode="auto">
              <a:xfrm>
                <a:off x="136" y="3135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5" name="AutoShape 177"/>
              <p:cNvSpPr>
                <a:spLocks noChangeArrowheads="1"/>
              </p:cNvSpPr>
              <p:nvPr/>
            </p:nvSpPr>
            <p:spPr bwMode="auto">
              <a:xfrm>
                <a:off x="136" y="3612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grpSp>
        <p:nvGrpSpPr>
          <p:cNvPr id="40" name="Group 190"/>
          <p:cNvGrpSpPr>
            <a:grpSpLocks/>
          </p:cNvGrpSpPr>
          <p:nvPr/>
        </p:nvGrpSpPr>
        <p:grpSpPr bwMode="auto">
          <a:xfrm>
            <a:off x="142875" y="112713"/>
            <a:ext cx="3455988" cy="1876425"/>
            <a:chOff x="136" y="2908"/>
            <a:chExt cx="2177" cy="1182"/>
          </a:xfrm>
        </p:grpSpPr>
        <p:grpSp>
          <p:nvGrpSpPr>
            <p:cNvPr id="41" name="Group 191"/>
            <p:cNvGrpSpPr>
              <a:grpSpLocks/>
            </p:cNvGrpSpPr>
            <p:nvPr/>
          </p:nvGrpSpPr>
          <p:grpSpPr bwMode="auto">
            <a:xfrm>
              <a:off x="975" y="3157"/>
              <a:ext cx="499" cy="909"/>
              <a:chOff x="998" y="3157"/>
              <a:chExt cx="499" cy="909"/>
            </a:xfrm>
          </p:grpSpPr>
          <p:sp>
            <p:nvSpPr>
              <p:cNvPr id="50" name="AutoShape 192"/>
              <p:cNvSpPr>
                <a:spLocks noChangeArrowheads="1"/>
              </p:cNvSpPr>
              <p:nvPr/>
            </p:nvSpPr>
            <p:spPr bwMode="auto">
              <a:xfrm>
                <a:off x="998" y="3634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accent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51" name="AutoShape 193"/>
              <p:cNvSpPr>
                <a:spLocks noChangeArrowheads="1"/>
              </p:cNvSpPr>
              <p:nvPr/>
            </p:nvSpPr>
            <p:spPr bwMode="auto">
              <a:xfrm>
                <a:off x="998" y="3157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accent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42" name="AutoShape 194"/>
            <p:cNvSpPr>
              <a:spLocks noChangeArrowheads="1"/>
            </p:cNvSpPr>
            <p:nvPr/>
          </p:nvSpPr>
          <p:spPr bwMode="auto">
            <a:xfrm>
              <a:off x="1395" y="3408"/>
              <a:ext cx="499" cy="432"/>
            </a:xfrm>
            <a:prstGeom prst="hexagon">
              <a:avLst>
                <a:gd name="adj" fmla="val 28877"/>
                <a:gd name="vf" fmla="val 11547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accent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3" name="AutoShape 195"/>
            <p:cNvSpPr>
              <a:spLocks noChangeArrowheads="1"/>
            </p:cNvSpPr>
            <p:nvPr/>
          </p:nvSpPr>
          <p:spPr bwMode="auto">
            <a:xfrm>
              <a:off x="1814" y="3658"/>
              <a:ext cx="499" cy="432"/>
            </a:xfrm>
            <a:prstGeom prst="hexagon">
              <a:avLst>
                <a:gd name="adj" fmla="val 28877"/>
                <a:gd name="vf" fmla="val 11547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accent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44" name="Group 196"/>
            <p:cNvGrpSpPr>
              <a:grpSpLocks/>
            </p:cNvGrpSpPr>
            <p:nvPr/>
          </p:nvGrpSpPr>
          <p:grpSpPr bwMode="auto">
            <a:xfrm>
              <a:off x="556" y="2908"/>
              <a:ext cx="499" cy="908"/>
              <a:chOff x="567" y="2908"/>
              <a:chExt cx="499" cy="908"/>
            </a:xfrm>
          </p:grpSpPr>
          <p:sp>
            <p:nvSpPr>
              <p:cNvPr id="48" name="AutoShape 197"/>
              <p:cNvSpPr>
                <a:spLocks noChangeArrowheads="1"/>
              </p:cNvSpPr>
              <p:nvPr/>
            </p:nvSpPr>
            <p:spPr bwMode="auto">
              <a:xfrm>
                <a:off x="567" y="3384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accent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9" name="AutoShape 198"/>
              <p:cNvSpPr>
                <a:spLocks noChangeArrowheads="1"/>
              </p:cNvSpPr>
              <p:nvPr/>
            </p:nvSpPr>
            <p:spPr bwMode="auto">
              <a:xfrm>
                <a:off x="567" y="2908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accent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45" name="Group 199"/>
            <p:cNvGrpSpPr>
              <a:grpSpLocks/>
            </p:cNvGrpSpPr>
            <p:nvPr/>
          </p:nvGrpSpPr>
          <p:grpSpPr bwMode="auto">
            <a:xfrm>
              <a:off x="136" y="3135"/>
              <a:ext cx="499" cy="909"/>
              <a:chOff x="136" y="3135"/>
              <a:chExt cx="499" cy="909"/>
            </a:xfrm>
          </p:grpSpPr>
          <p:sp>
            <p:nvSpPr>
              <p:cNvPr id="46" name="AutoShape 200"/>
              <p:cNvSpPr>
                <a:spLocks noChangeArrowheads="1"/>
              </p:cNvSpPr>
              <p:nvPr/>
            </p:nvSpPr>
            <p:spPr bwMode="auto">
              <a:xfrm>
                <a:off x="136" y="3135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accent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7" name="AutoShape 201"/>
              <p:cNvSpPr>
                <a:spLocks noChangeArrowheads="1"/>
              </p:cNvSpPr>
              <p:nvPr/>
            </p:nvSpPr>
            <p:spPr bwMode="auto">
              <a:xfrm>
                <a:off x="136" y="3612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53882" dir="2700000" algn="ctr" rotWithShape="0">
                  <a:schemeClr val="accent1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410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468313" y="1808163"/>
            <a:ext cx="6983412" cy="165576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513138"/>
            <a:ext cx="4498975" cy="17526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77025" y="260350"/>
            <a:ext cx="2071688" cy="5581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60350"/>
            <a:ext cx="6067425" cy="5581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2275" y="260350"/>
            <a:ext cx="6875463" cy="7921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484313"/>
            <a:ext cx="8291513" cy="43576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2275" y="260350"/>
            <a:ext cx="6875463" cy="7921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484313"/>
            <a:ext cx="8291513" cy="43576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2275" y="260350"/>
            <a:ext cx="6875463" cy="7921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84313"/>
            <a:ext cx="4068763" cy="4357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484313"/>
            <a:ext cx="4070350" cy="4357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68763" cy="43576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484313"/>
            <a:ext cx="4070350" cy="43576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135"/>
          <p:cNvGrpSpPr>
            <a:grpSpLocks/>
          </p:cNvGrpSpPr>
          <p:nvPr/>
        </p:nvGrpSpPr>
        <p:grpSpPr bwMode="auto">
          <a:xfrm>
            <a:off x="142875" y="4865688"/>
            <a:ext cx="3455988" cy="1876425"/>
            <a:chOff x="136" y="2908"/>
            <a:chExt cx="2177" cy="1182"/>
          </a:xfrm>
        </p:grpSpPr>
        <p:grpSp>
          <p:nvGrpSpPr>
            <p:cNvPr id="3083" name="Group 136"/>
            <p:cNvGrpSpPr>
              <a:grpSpLocks/>
            </p:cNvGrpSpPr>
            <p:nvPr/>
          </p:nvGrpSpPr>
          <p:grpSpPr bwMode="auto">
            <a:xfrm>
              <a:off x="975" y="3157"/>
              <a:ext cx="499" cy="909"/>
              <a:chOff x="998" y="3157"/>
              <a:chExt cx="499" cy="909"/>
            </a:xfrm>
          </p:grpSpPr>
          <p:sp>
            <p:nvSpPr>
              <p:cNvPr id="1161" name="AutoShape 137"/>
              <p:cNvSpPr>
                <a:spLocks noChangeArrowheads="1"/>
              </p:cNvSpPr>
              <p:nvPr/>
            </p:nvSpPr>
            <p:spPr bwMode="auto">
              <a:xfrm>
                <a:off x="998" y="3634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62" name="AutoShape 138"/>
              <p:cNvSpPr>
                <a:spLocks noChangeArrowheads="1"/>
              </p:cNvSpPr>
              <p:nvPr/>
            </p:nvSpPr>
            <p:spPr bwMode="auto">
              <a:xfrm>
                <a:off x="998" y="3157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1163" name="AutoShape 139"/>
            <p:cNvSpPr>
              <a:spLocks noChangeArrowheads="1"/>
            </p:cNvSpPr>
            <p:nvPr/>
          </p:nvSpPr>
          <p:spPr bwMode="auto">
            <a:xfrm>
              <a:off x="1395" y="3408"/>
              <a:ext cx="499" cy="432"/>
            </a:xfrm>
            <a:prstGeom prst="hexagon">
              <a:avLst>
                <a:gd name="adj" fmla="val 28877"/>
                <a:gd name="vf" fmla="val 115470"/>
              </a:avLst>
            </a:prstGeom>
            <a:noFill/>
            <a:ln w="9525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64" name="AutoShape 140"/>
            <p:cNvSpPr>
              <a:spLocks noChangeArrowheads="1"/>
            </p:cNvSpPr>
            <p:nvPr/>
          </p:nvSpPr>
          <p:spPr bwMode="auto">
            <a:xfrm>
              <a:off x="1814" y="3658"/>
              <a:ext cx="499" cy="432"/>
            </a:xfrm>
            <a:prstGeom prst="hexagon">
              <a:avLst>
                <a:gd name="adj" fmla="val 28877"/>
                <a:gd name="vf" fmla="val 115470"/>
              </a:avLst>
            </a:prstGeom>
            <a:noFill/>
            <a:ln w="9525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3086" name="Group 141"/>
            <p:cNvGrpSpPr>
              <a:grpSpLocks/>
            </p:cNvGrpSpPr>
            <p:nvPr/>
          </p:nvGrpSpPr>
          <p:grpSpPr bwMode="auto">
            <a:xfrm>
              <a:off x="556" y="2908"/>
              <a:ext cx="499" cy="908"/>
              <a:chOff x="567" y="2908"/>
              <a:chExt cx="499" cy="908"/>
            </a:xfrm>
          </p:grpSpPr>
          <p:sp>
            <p:nvSpPr>
              <p:cNvPr id="1166" name="AutoShape 142"/>
              <p:cNvSpPr>
                <a:spLocks noChangeArrowheads="1"/>
              </p:cNvSpPr>
              <p:nvPr/>
            </p:nvSpPr>
            <p:spPr bwMode="auto">
              <a:xfrm>
                <a:off x="567" y="3384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67" name="AutoShape 143"/>
              <p:cNvSpPr>
                <a:spLocks noChangeArrowheads="1"/>
              </p:cNvSpPr>
              <p:nvPr/>
            </p:nvSpPr>
            <p:spPr bwMode="auto">
              <a:xfrm>
                <a:off x="567" y="2908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3087" name="Group 144"/>
            <p:cNvGrpSpPr>
              <a:grpSpLocks/>
            </p:cNvGrpSpPr>
            <p:nvPr/>
          </p:nvGrpSpPr>
          <p:grpSpPr bwMode="auto">
            <a:xfrm>
              <a:off x="136" y="3135"/>
              <a:ext cx="499" cy="909"/>
              <a:chOff x="136" y="3135"/>
              <a:chExt cx="499" cy="909"/>
            </a:xfrm>
          </p:grpSpPr>
          <p:sp>
            <p:nvSpPr>
              <p:cNvPr id="1169" name="AutoShape 145"/>
              <p:cNvSpPr>
                <a:spLocks noChangeArrowheads="1"/>
              </p:cNvSpPr>
              <p:nvPr/>
            </p:nvSpPr>
            <p:spPr bwMode="auto">
              <a:xfrm>
                <a:off x="136" y="3135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70" name="AutoShape 146"/>
              <p:cNvSpPr>
                <a:spLocks noChangeArrowheads="1"/>
              </p:cNvSpPr>
              <p:nvPr/>
            </p:nvSpPr>
            <p:spPr bwMode="auto">
              <a:xfrm>
                <a:off x="136" y="3612"/>
                <a:ext cx="499" cy="432"/>
              </a:xfrm>
              <a:prstGeom prst="hexagon">
                <a:avLst>
                  <a:gd name="adj" fmla="val 28877"/>
                  <a:gd name="vf" fmla="val 115470"/>
                </a:avLst>
              </a:prstGeom>
              <a:noFill/>
              <a:ln w="9525">
                <a:solidFill>
                  <a:schemeClr val="hlink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67645" y="260350"/>
            <a:ext cx="7200094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77813" y="6308725"/>
            <a:ext cx="21336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44813" y="6308725"/>
            <a:ext cx="2895600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4313"/>
            <a:ext cx="8291513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grpSp>
        <p:nvGrpSpPr>
          <p:cNvPr id="3079" name="Group 160"/>
          <p:cNvGrpSpPr>
            <a:grpSpLocks/>
          </p:cNvGrpSpPr>
          <p:nvPr/>
        </p:nvGrpSpPr>
        <p:grpSpPr bwMode="auto">
          <a:xfrm>
            <a:off x="107950" y="80963"/>
            <a:ext cx="792163" cy="1443037"/>
            <a:chOff x="998" y="3157"/>
            <a:chExt cx="499" cy="909"/>
          </a:xfrm>
        </p:grpSpPr>
        <p:sp>
          <p:nvSpPr>
            <p:cNvPr id="1185" name="AutoShape 161"/>
            <p:cNvSpPr>
              <a:spLocks noChangeArrowheads="1"/>
            </p:cNvSpPr>
            <p:nvPr/>
          </p:nvSpPr>
          <p:spPr bwMode="auto">
            <a:xfrm>
              <a:off x="998" y="3634"/>
              <a:ext cx="499" cy="432"/>
            </a:xfrm>
            <a:prstGeom prst="hexagon">
              <a:avLst>
                <a:gd name="adj" fmla="val 28877"/>
                <a:gd name="vf" fmla="val 11547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accent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86" name="AutoShape 162"/>
            <p:cNvSpPr>
              <a:spLocks noChangeArrowheads="1"/>
            </p:cNvSpPr>
            <p:nvPr/>
          </p:nvSpPr>
          <p:spPr bwMode="auto">
            <a:xfrm>
              <a:off x="998" y="3157"/>
              <a:ext cx="499" cy="432"/>
            </a:xfrm>
            <a:prstGeom prst="hexagon">
              <a:avLst>
                <a:gd name="adj" fmla="val 28877"/>
                <a:gd name="vf" fmla="val 11547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accent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187" name="AutoShape 163"/>
          <p:cNvSpPr>
            <a:spLocks noChangeArrowheads="1"/>
          </p:cNvSpPr>
          <p:nvPr/>
        </p:nvSpPr>
        <p:spPr bwMode="auto">
          <a:xfrm>
            <a:off x="774700" y="479425"/>
            <a:ext cx="792163" cy="685800"/>
          </a:xfrm>
          <a:prstGeom prst="hexagon">
            <a:avLst>
              <a:gd name="adj" fmla="val 28877"/>
              <a:gd name="vf" fmla="val 1154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accent1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8" grpId="0" build="p">
        <p:tmplLst>
          <p:tmpl lvl="1">
            <p:tnLst>
              <p:par>
                <p:cTn xmlns:p14="http://schemas.microsoft.com/office/powerpoint/2010/main" presetID="5" presetClass="entr" presetSubtype="1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heckerboard(across)">
                      <p:cBhvr>
                        <p:cTn dur="500"/>
                        <p:tgtEl>
                          <p:spTgt spid="307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xmlns:p14="http://schemas.microsoft.com/office/powerpoint/2010/main" presetID="5" presetClass="entr" presetSubtype="1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heckerboard(across)">
                      <p:cBhvr>
                        <p:cTn dur="500"/>
                        <p:tgtEl>
                          <p:spTgt spid="307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xmlns:p14="http://schemas.microsoft.com/office/powerpoint/2010/main" presetID="5" presetClass="entr" presetSubtype="1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heckerboard(across)">
                      <p:cBhvr>
                        <p:cTn dur="500"/>
                        <p:tgtEl>
                          <p:spTgt spid="307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xmlns:p14="http://schemas.microsoft.com/office/powerpoint/2010/main" presetID="5" presetClass="entr" presetSubtype="1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heckerboard(across)">
                      <p:cBhvr>
                        <p:cTn dur="500"/>
                        <p:tgtEl>
                          <p:spTgt spid="307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xmlns:p14="http://schemas.microsoft.com/office/powerpoint/2010/main" presetID="5" presetClass="entr" presetSubtype="1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checkerboard(across)">
                      <p:cBhvr>
                        <p:cTn dur="500"/>
                        <p:tgtEl>
                          <p:spTgt spid="307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r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800000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Char char="•"/>
        <a:defRPr sz="3200">
          <a:solidFill>
            <a:srgbClr val="05021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Char char="–"/>
        <a:defRPr sz="2800">
          <a:solidFill>
            <a:srgbClr val="05021F"/>
          </a:solidFill>
          <a:latin typeface="+mn-lt"/>
          <a:cs typeface="+mn-cs"/>
        </a:defRPr>
      </a:lvl2pPr>
      <a:lvl3pPr marL="1143000" indent="-228600" algn="l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Char char="•"/>
        <a:defRPr sz="2400">
          <a:solidFill>
            <a:srgbClr val="05021F"/>
          </a:solidFill>
          <a:latin typeface="+mn-lt"/>
          <a:cs typeface="+mn-cs"/>
        </a:defRPr>
      </a:lvl3pPr>
      <a:lvl4pPr marL="1600200" indent="-228600" algn="l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Char char="–"/>
        <a:defRPr sz="2000">
          <a:solidFill>
            <a:srgbClr val="05021F"/>
          </a:solidFill>
          <a:latin typeface="+mn-lt"/>
          <a:cs typeface="+mn-cs"/>
        </a:defRPr>
      </a:lvl4pPr>
      <a:lvl5pPr marL="2057400" indent="-228600" algn="l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Char char="»"/>
        <a:defRPr sz="2000">
          <a:solidFill>
            <a:srgbClr val="05021F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4" Type="http://schemas.openxmlformats.org/officeDocument/2006/relationships/diagramLayout" Target="../diagrams/layout2.xml"/><Relationship Id="rId5" Type="http://schemas.openxmlformats.org/officeDocument/2006/relationships/diagramQuickStyle" Target="../diagrams/quickStyle2.xml"/><Relationship Id="rId6" Type="http://schemas.openxmlformats.org/officeDocument/2006/relationships/diagramColors" Target="../diagrams/colors2.xml"/><Relationship Id="rId7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gi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hyperlink" Target="..%5C..%5CLocal%20Settings%5CVBPL%5CTHONGTU%5CThong%20tu%2001-BNV.pdf" TargetMode="External"/><Relationship Id="rId3" Type="http://schemas.openxmlformats.org/officeDocument/2006/relationships/image" Target="../media/image1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5900" y="1952625"/>
            <a:ext cx="8316913" cy="1655763"/>
          </a:xfrm>
        </p:spPr>
        <p:txBody>
          <a:bodyPr/>
          <a:lstStyle/>
          <a:p>
            <a:pPr eaLnBrk="1" hangingPunct="1">
              <a:defRPr/>
            </a:pPr>
            <a:r>
              <a:rPr lang="en-GB" sz="4800" b="1" dirty="0" smtClean="0">
                <a:solidFill>
                  <a:srgbClr val="FF0000"/>
                </a:solidFill>
                <a:latin typeface="+mn-lt"/>
              </a:rPr>
              <a:t>PHÁP LUẬT VỀ THỰC HIỆN </a:t>
            </a:r>
            <a:r>
              <a:rPr lang="en-GB" sz="5400" b="1" dirty="0" smtClean="0">
                <a:solidFill>
                  <a:srgbClr val="FF0000"/>
                </a:solidFill>
                <a:latin typeface="+mn-lt"/>
              </a:rPr>
              <a:t/>
            </a:r>
            <a:br>
              <a:rPr lang="en-GB" sz="5400" b="1" dirty="0" smtClean="0">
                <a:solidFill>
                  <a:srgbClr val="FF0000"/>
                </a:solidFill>
                <a:latin typeface="+mn-lt"/>
              </a:rPr>
            </a:br>
            <a:r>
              <a:rPr lang="en-GB" sz="4800" b="1" dirty="0" smtClean="0">
                <a:solidFill>
                  <a:srgbClr val="FF0000"/>
                </a:solidFill>
                <a:latin typeface="+mn-lt"/>
              </a:rPr>
              <a:t>DÂN CHỦ </a:t>
            </a:r>
            <a:r>
              <a:rPr lang="en-GB" sz="4800" b="1" dirty="0" err="1" smtClean="0">
                <a:solidFill>
                  <a:srgbClr val="FF0000"/>
                </a:solidFill>
                <a:latin typeface="+mn-lt"/>
              </a:rPr>
              <a:t>Ở</a:t>
            </a:r>
            <a:r>
              <a:rPr lang="en-GB" sz="4800" b="1" dirty="0" smtClean="0">
                <a:solidFill>
                  <a:srgbClr val="FF0000"/>
                </a:solidFill>
                <a:latin typeface="+mn-lt"/>
              </a:rPr>
              <a:t> CƠ SỞ</a:t>
            </a:r>
            <a:endParaRPr lang="en-US" sz="4800" b="1" dirty="0" smtClean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4925" y="36513"/>
            <a:ext cx="9109075" cy="1339850"/>
          </a:xfrm>
        </p:spPr>
        <p:txBody>
          <a:bodyPr/>
          <a:lstStyle/>
          <a:p>
            <a:pPr algn="ctr" eaLnBrk="1" hangingPunct="1"/>
            <a:r>
              <a:rPr lang="en-GB" dirty="0" smtClean="0"/>
              <a:t>II</a:t>
            </a:r>
            <a:r>
              <a:rPr lang="en-GB" b="1" dirty="0" smtClean="0"/>
              <a:t>. </a:t>
            </a:r>
            <a:r>
              <a:rPr lang="en-GB" b="1" dirty="0" err="1" smtClean="0"/>
              <a:t>Dân</a:t>
            </a:r>
            <a:r>
              <a:rPr lang="en-GB" b="1" dirty="0" smtClean="0"/>
              <a:t> </a:t>
            </a:r>
            <a:r>
              <a:rPr lang="en-GB" b="1" dirty="0" err="1" smtClean="0"/>
              <a:t>chủ</a:t>
            </a:r>
            <a:r>
              <a:rPr lang="en-GB" b="1" dirty="0" smtClean="0"/>
              <a:t> </a:t>
            </a:r>
            <a:r>
              <a:rPr lang="en-GB" b="1" dirty="0" err="1" smtClean="0"/>
              <a:t>ở</a:t>
            </a:r>
            <a:r>
              <a:rPr lang="en-GB" b="1" dirty="0" smtClean="0"/>
              <a:t> </a:t>
            </a:r>
            <a:r>
              <a:rPr lang="en-GB" b="1" dirty="0" err="1" smtClean="0"/>
              <a:t>cơ</a:t>
            </a:r>
            <a:r>
              <a:rPr lang="en-GB" b="1" dirty="0" smtClean="0"/>
              <a:t> </a:t>
            </a:r>
            <a:r>
              <a:rPr lang="en-GB" b="1" dirty="0" err="1" smtClean="0"/>
              <a:t>sở</a:t>
            </a:r>
            <a:r>
              <a:rPr lang="en-GB" b="1" dirty="0" smtClean="0"/>
              <a:t> </a:t>
            </a:r>
            <a:r>
              <a:rPr lang="en-GB" b="1" dirty="0" err="1" smtClean="0"/>
              <a:t>và</a:t>
            </a:r>
            <a:r>
              <a:rPr lang="en-GB" b="1" dirty="0" smtClean="0"/>
              <a:t> </a:t>
            </a:r>
            <a:br>
              <a:rPr lang="en-GB" b="1" dirty="0" smtClean="0"/>
            </a:br>
            <a:r>
              <a:rPr lang="en-GB" b="1" dirty="0" err="1" smtClean="0"/>
              <a:t>pháp</a:t>
            </a:r>
            <a:r>
              <a:rPr lang="en-GB" b="1" dirty="0" smtClean="0"/>
              <a:t> </a:t>
            </a:r>
            <a:r>
              <a:rPr lang="en-GB" b="1" dirty="0" err="1" smtClean="0"/>
              <a:t>luật</a:t>
            </a:r>
            <a:r>
              <a:rPr lang="en-GB" b="1" dirty="0" smtClean="0"/>
              <a:t> </a:t>
            </a:r>
            <a:r>
              <a:rPr lang="en-GB" b="1" dirty="0" err="1" smtClean="0"/>
              <a:t>dân</a:t>
            </a:r>
            <a:r>
              <a:rPr lang="en-GB" b="1" dirty="0" smtClean="0"/>
              <a:t> </a:t>
            </a:r>
            <a:r>
              <a:rPr lang="en-GB" b="1" dirty="0" err="1" smtClean="0"/>
              <a:t>chủ</a:t>
            </a:r>
            <a:r>
              <a:rPr lang="en-GB" b="1" dirty="0" smtClean="0"/>
              <a:t> </a:t>
            </a:r>
            <a:r>
              <a:rPr lang="en-GB" dirty="0" err="1" smtClean="0"/>
              <a:t>ở</a:t>
            </a:r>
            <a:r>
              <a:rPr lang="en-GB" dirty="0" smtClean="0"/>
              <a:t> </a:t>
            </a:r>
            <a:r>
              <a:rPr lang="en-GB" b="1" dirty="0" err="1" smtClean="0"/>
              <a:t>cơ</a:t>
            </a:r>
            <a:r>
              <a:rPr lang="en-GB" b="1" dirty="0" smtClean="0"/>
              <a:t> </a:t>
            </a:r>
            <a:r>
              <a:rPr lang="en-GB" b="1" dirty="0" err="1" smtClean="0"/>
              <a:t>sở</a:t>
            </a:r>
            <a:endParaRPr lang="en-US" b="1" dirty="0" smtClean="0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84313"/>
            <a:ext cx="6840538" cy="5373687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en-GB" dirty="0" err="1" smtClean="0"/>
              <a:t>Cơ</a:t>
            </a:r>
            <a:r>
              <a:rPr lang="en-GB" dirty="0" smtClean="0"/>
              <a:t> </a:t>
            </a:r>
            <a:r>
              <a:rPr lang="en-GB" dirty="0" err="1" smtClean="0"/>
              <a:t>sở</a:t>
            </a:r>
            <a:r>
              <a:rPr lang="en-GB" dirty="0" smtClean="0"/>
              <a:t>: </a:t>
            </a:r>
            <a:r>
              <a:rPr lang="en-GB" dirty="0" err="1" smtClean="0"/>
              <a:t>Là</a:t>
            </a:r>
            <a:r>
              <a:rPr lang="en-GB" dirty="0" smtClean="0"/>
              <a:t> </a:t>
            </a:r>
            <a:r>
              <a:rPr lang="en-GB" dirty="0" err="1" smtClean="0"/>
              <a:t>chính</a:t>
            </a:r>
            <a:r>
              <a:rPr lang="en-GB" dirty="0" smtClean="0"/>
              <a:t> </a:t>
            </a:r>
            <a:r>
              <a:rPr lang="en-GB" dirty="0" err="1" smtClean="0"/>
              <a:t>quyền</a:t>
            </a:r>
            <a:r>
              <a:rPr lang="en-GB" dirty="0" smtClean="0"/>
              <a:t> </a:t>
            </a:r>
            <a:r>
              <a:rPr lang="en-GB" dirty="0" err="1" smtClean="0"/>
              <a:t>cấp</a:t>
            </a:r>
            <a:r>
              <a:rPr lang="en-GB" dirty="0" smtClean="0"/>
              <a:t> </a:t>
            </a:r>
            <a:r>
              <a:rPr lang="en-GB" dirty="0" err="1" smtClean="0"/>
              <a:t>cuối</a:t>
            </a:r>
            <a:r>
              <a:rPr lang="en-GB" dirty="0" smtClean="0"/>
              <a:t> </a:t>
            </a:r>
            <a:r>
              <a:rPr lang="en-GB" dirty="0" err="1" smtClean="0"/>
              <a:t>cùng</a:t>
            </a:r>
            <a:r>
              <a:rPr lang="en-GB" dirty="0" smtClean="0"/>
              <a:t> </a:t>
            </a:r>
            <a:r>
              <a:rPr lang="en-GB" dirty="0" err="1" smtClean="0"/>
              <a:t>trong</a:t>
            </a:r>
            <a:r>
              <a:rPr lang="en-GB" dirty="0" smtClean="0"/>
              <a:t> </a:t>
            </a:r>
            <a:r>
              <a:rPr lang="en-GB" dirty="0" err="1" smtClean="0"/>
              <a:t>hệ</a:t>
            </a:r>
            <a:r>
              <a:rPr lang="en-GB" dirty="0" smtClean="0"/>
              <a:t> </a:t>
            </a:r>
            <a:r>
              <a:rPr lang="en-GB" dirty="0" err="1" smtClean="0"/>
              <a:t>thống</a:t>
            </a:r>
            <a:r>
              <a:rPr lang="en-GB" dirty="0" smtClean="0"/>
              <a:t> </a:t>
            </a:r>
            <a:r>
              <a:rPr lang="en-GB" dirty="0" err="1" smtClean="0"/>
              <a:t>chính</a:t>
            </a:r>
            <a:r>
              <a:rPr lang="en-GB" dirty="0" smtClean="0"/>
              <a:t> </a:t>
            </a:r>
            <a:r>
              <a:rPr lang="en-GB" dirty="0" err="1" smtClean="0"/>
              <a:t>quyền</a:t>
            </a:r>
            <a:r>
              <a:rPr lang="en-GB" dirty="0" smtClean="0"/>
              <a:t> </a:t>
            </a:r>
            <a:r>
              <a:rPr lang="en-GB" dirty="0" err="1" smtClean="0"/>
              <a:t>Nhà</a:t>
            </a:r>
            <a:r>
              <a:rPr lang="en-GB" dirty="0" smtClean="0"/>
              <a:t> </a:t>
            </a:r>
            <a:r>
              <a:rPr lang="en-GB" dirty="0" err="1" smtClean="0"/>
              <a:t>nước</a:t>
            </a:r>
            <a:r>
              <a:rPr lang="en-GB" dirty="0" smtClean="0"/>
              <a:t>, </a:t>
            </a:r>
            <a:r>
              <a:rPr lang="en-GB" dirty="0" err="1" smtClean="0"/>
              <a:t>cũng</a:t>
            </a:r>
            <a:r>
              <a:rPr lang="en-GB" dirty="0" smtClean="0"/>
              <a:t> </a:t>
            </a:r>
            <a:r>
              <a:rPr lang="en-GB" dirty="0" err="1" smtClean="0"/>
              <a:t>có</a:t>
            </a:r>
            <a:r>
              <a:rPr lang="en-GB" dirty="0" smtClean="0"/>
              <a:t> </a:t>
            </a:r>
            <a:r>
              <a:rPr lang="en-GB" dirty="0" err="1" smtClean="0"/>
              <a:t>thể</a:t>
            </a:r>
            <a:r>
              <a:rPr lang="en-GB" dirty="0" smtClean="0"/>
              <a:t> </a:t>
            </a:r>
            <a:r>
              <a:rPr lang="en-GB" dirty="0" err="1" smtClean="0"/>
              <a:t>là</a:t>
            </a:r>
            <a:r>
              <a:rPr lang="en-GB" dirty="0" smtClean="0"/>
              <a:t> </a:t>
            </a:r>
            <a:r>
              <a:rPr lang="en-GB" dirty="0" err="1" smtClean="0"/>
              <a:t>đơn</a:t>
            </a:r>
            <a:r>
              <a:rPr lang="en-GB" dirty="0" smtClean="0"/>
              <a:t> </a:t>
            </a:r>
            <a:r>
              <a:rPr lang="en-GB" dirty="0" err="1" smtClean="0"/>
              <a:t>vị</a:t>
            </a:r>
            <a:r>
              <a:rPr lang="en-GB" dirty="0" smtClean="0"/>
              <a:t> </a:t>
            </a:r>
            <a:r>
              <a:rPr lang="en-GB" dirty="0" err="1" smtClean="0"/>
              <a:t>nhỏ</a:t>
            </a:r>
            <a:r>
              <a:rPr lang="en-GB" dirty="0" smtClean="0"/>
              <a:t> </a:t>
            </a:r>
            <a:r>
              <a:rPr lang="en-GB" dirty="0" err="1" smtClean="0"/>
              <a:t>nhất</a:t>
            </a:r>
            <a:r>
              <a:rPr lang="en-GB" dirty="0" smtClean="0"/>
              <a:t> </a:t>
            </a:r>
            <a:r>
              <a:rPr lang="en-GB" dirty="0" err="1" smtClean="0"/>
              <a:t>hợp</a:t>
            </a:r>
            <a:r>
              <a:rPr lang="en-GB" dirty="0" smtClean="0"/>
              <a:t> </a:t>
            </a:r>
            <a:r>
              <a:rPr lang="en-GB" dirty="0" err="1" smtClean="0"/>
              <a:t>thành</a:t>
            </a:r>
            <a:r>
              <a:rPr lang="en-GB" dirty="0" smtClean="0"/>
              <a:t> </a:t>
            </a:r>
            <a:r>
              <a:rPr lang="en-GB" dirty="0" err="1" smtClean="0"/>
              <a:t>các</a:t>
            </a:r>
            <a:r>
              <a:rPr lang="en-GB" dirty="0"/>
              <a:t> </a:t>
            </a:r>
            <a:r>
              <a:rPr lang="en-GB" dirty="0" err="1" smtClean="0"/>
              <a:t>tổ</a:t>
            </a:r>
            <a:r>
              <a:rPr lang="en-GB" dirty="0" smtClean="0"/>
              <a:t> </a:t>
            </a:r>
            <a:r>
              <a:rPr lang="en-GB" dirty="0" err="1" smtClean="0"/>
              <a:t>chức</a:t>
            </a:r>
            <a:r>
              <a:rPr lang="en-GB" dirty="0" smtClean="0"/>
              <a:t> </a:t>
            </a:r>
            <a:r>
              <a:rPr lang="en-GB" dirty="0" err="1" smtClean="0"/>
              <a:t>của</a:t>
            </a:r>
            <a:r>
              <a:rPr lang="en-GB" dirty="0" smtClean="0"/>
              <a:t> </a:t>
            </a:r>
            <a:r>
              <a:rPr lang="en-GB" dirty="0" err="1" smtClean="0"/>
              <a:t>xã</a:t>
            </a:r>
            <a:r>
              <a:rPr lang="en-GB" dirty="0" smtClean="0"/>
              <a:t> </a:t>
            </a:r>
            <a:r>
              <a:rPr lang="en-GB" dirty="0" err="1" smtClean="0"/>
              <a:t>hội</a:t>
            </a:r>
            <a:endParaRPr lang="en-GB" dirty="0"/>
          </a:p>
          <a:p>
            <a:pPr algn="just" eaLnBrk="1" hangingPunct="1"/>
            <a:r>
              <a:rPr lang="en-GB" dirty="0" smtClean="0"/>
              <a:t> </a:t>
            </a:r>
            <a:r>
              <a:rPr lang="en-GB" dirty="0" err="1" smtClean="0"/>
              <a:t>vd</a:t>
            </a:r>
            <a:r>
              <a:rPr lang="en-GB" dirty="0" smtClean="0"/>
              <a:t> </a:t>
            </a:r>
            <a:r>
              <a:rPr lang="en-GB" dirty="0" err="1" smtClean="0"/>
              <a:t>cơ</a:t>
            </a:r>
            <a:r>
              <a:rPr lang="en-GB" dirty="0" smtClean="0"/>
              <a:t> </a:t>
            </a:r>
            <a:r>
              <a:rPr lang="en-GB" dirty="0" err="1" smtClean="0"/>
              <a:t>quan</a:t>
            </a:r>
            <a:r>
              <a:rPr lang="en-GB" dirty="0" smtClean="0"/>
              <a:t>, </a:t>
            </a:r>
            <a:r>
              <a:rPr lang="en-GB" dirty="0" err="1" smtClean="0"/>
              <a:t>doanh</a:t>
            </a:r>
            <a:r>
              <a:rPr lang="en-GB" dirty="0" smtClean="0"/>
              <a:t> </a:t>
            </a:r>
            <a:r>
              <a:rPr lang="en-GB" dirty="0" err="1" smtClean="0"/>
              <a:t>nghiệp</a:t>
            </a:r>
            <a:r>
              <a:rPr lang="en-GB" dirty="0" smtClean="0"/>
              <a:t> </a:t>
            </a:r>
            <a:r>
              <a:rPr lang="en-GB" dirty="0" err="1" smtClean="0"/>
              <a:t>người</a:t>
            </a:r>
            <a:r>
              <a:rPr lang="en-GB" dirty="0" smtClean="0"/>
              <a:t> </a:t>
            </a:r>
            <a:r>
              <a:rPr lang="en-GB" dirty="0" err="1" smtClean="0"/>
              <a:t>dân</a:t>
            </a:r>
            <a:r>
              <a:rPr lang="en-GB" dirty="0" smtClean="0"/>
              <a:t> </a:t>
            </a:r>
            <a:r>
              <a:rPr lang="en-GB" dirty="0" err="1" smtClean="0"/>
              <a:t>đang</a:t>
            </a:r>
            <a:r>
              <a:rPr lang="en-GB" dirty="0" smtClean="0"/>
              <a:t> </a:t>
            </a:r>
            <a:r>
              <a:rPr lang="en-GB" dirty="0" err="1" smtClean="0"/>
              <a:t>làm</a:t>
            </a:r>
            <a:r>
              <a:rPr lang="en-GB" dirty="0" smtClean="0"/>
              <a:t> </a:t>
            </a:r>
            <a:r>
              <a:rPr lang="en-GB" dirty="0" err="1" smtClean="0"/>
              <a:t>việc</a:t>
            </a:r>
            <a:r>
              <a:rPr lang="en-GB" dirty="0" smtClean="0"/>
              <a:t>.</a:t>
            </a:r>
          </a:p>
        </p:txBody>
      </p:sp>
      <p:pic>
        <p:nvPicPr>
          <p:cNvPr id="10244" name="Picture 4" descr="snowdr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2138" y="3284538"/>
            <a:ext cx="2093912" cy="3529012"/>
          </a:xfrm>
          <a:prstGeom prst="rect">
            <a:avLst/>
          </a:prstGeom>
          <a:solidFill>
            <a:schemeClr val="bg1"/>
          </a:solidFill>
          <a:ln w="3810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1870025"/>
              </p:ext>
            </p:extLst>
          </p:nvPr>
        </p:nvGraphicFramePr>
        <p:xfrm>
          <a:off x="457200" y="260649"/>
          <a:ext cx="8363272" cy="594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9678809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/>
              <a:t>Thực</a:t>
            </a:r>
            <a:r>
              <a:rPr lang="en-GB" dirty="0"/>
              <a:t> </a:t>
            </a:r>
            <a:r>
              <a:rPr lang="en-GB" dirty="0" err="1"/>
              <a:t>hiện</a:t>
            </a:r>
            <a:r>
              <a:rPr lang="en-GB" dirty="0"/>
              <a:t> </a:t>
            </a:r>
            <a:r>
              <a:rPr lang="en-GB" dirty="0" err="1"/>
              <a:t>dân</a:t>
            </a:r>
            <a:r>
              <a:rPr lang="en-GB" dirty="0"/>
              <a:t> </a:t>
            </a:r>
            <a:r>
              <a:rPr lang="en-GB" dirty="0" err="1"/>
              <a:t>chủ</a:t>
            </a:r>
            <a:r>
              <a:rPr lang="en-GB" dirty="0"/>
              <a:t> </a:t>
            </a:r>
            <a:r>
              <a:rPr lang="en-GB" dirty="0" err="1"/>
              <a:t>ở</a:t>
            </a:r>
            <a:r>
              <a:rPr lang="en-GB" dirty="0"/>
              <a:t> </a:t>
            </a:r>
            <a:r>
              <a:rPr lang="en-GB" dirty="0" err="1"/>
              <a:t>cơ</a:t>
            </a:r>
            <a:r>
              <a:rPr lang="en-GB" dirty="0"/>
              <a:t> </a:t>
            </a:r>
            <a:r>
              <a:rPr lang="en-GB" dirty="0" err="1"/>
              <a:t>sở</a:t>
            </a:r>
            <a:r>
              <a:rPr lang="en-GB" dirty="0"/>
              <a:t> </a:t>
            </a:r>
            <a:r>
              <a:rPr lang="en-GB" dirty="0" err="1"/>
              <a:t>là</a:t>
            </a:r>
            <a:r>
              <a:rPr lang="en-GB" dirty="0"/>
              <a:t> </a:t>
            </a:r>
            <a:r>
              <a:rPr lang="en-GB" dirty="0" err="1"/>
              <a:t>việc</a:t>
            </a:r>
            <a:r>
              <a:rPr lang="en-GB" dirty="0"/>
              <a:t> </a:t>
            </a:r>
            <a:r>
              <a:rPr lang="en-GB" i="1" dirty="0" err="1"/>
              <a:t>thừa</a:t>
            </a:r>
            <a:r>
              <a:rPr lang="en-GB" i="1" dirty="0"/>
              <a:t> </a:t>
            </a:r>
            <a:r>
              <a:rPr lang="en-GB" i="1" dirty="0" err="1"/>
              <a:t>nhận</a:t>
            </a:r>
            <a:r>
              <a:rPr lang="en-GB" i="1" dirty="0"/>
              <a:t> </a:t>
            </a:r>
            <a:r>
              <a:rPr lang="en-GB" i="1" dirty="0" err="1"/>
              <a:t>và</a:t>
            </a:r>
            <a:r>
              <a:rPr lang="en-GB" i="1" dirty="0"/>
              <a:t> </a:t>
            </a:r>
            <a:r>
              <a:rPr lang="en-GB" i="1" dirty="0" err="1"/>
              <a:t>thực</a:t>
            </a:r>
            <a:r>
              <a:rPr lang="en-GB" i="1" dirty="0"/>
              <a:t> </a:t>
            </a:r>
            <a:r>
              <a:rPr lang="en-GB" i="1" dirty="0" err="1"/>
              <a:t>hiện</a:t>
            </a:r>
            <a:r>
              <a:rPr lang="en-GB" i="1" dirty="0"/>
              <a:t> </a:t>
            </a:r>
            <a:r>
              <a:rPr lang="en-GB" i="1" dirty="0" err="1"/>
              <a:t>thường</a:t>
            </a:r>
            <a:r>
              <a:rPr lang="en-GB" i="1" dirty="0"/>
              <a:t> </a:t>
            </a:r>
            <a:r>
              <a:rPr lang="en-GB" i="1" dirty="0" err="1"/>
              <a:t>xuyên</a:t>
            </a:r>
            <a:r>
              <a:rPr lang="en-GB" dirty="0"/>
              <a:t> </a:t>
            </a:r>
            <a:r>
              <a:rPr lang="en-GB" dirty="0" err="1"/>
              <a:t>các</a:t>
            </a:r>
            <a:r>
              <a:rPr lang="en-GB" dirty="0"/>
              <a:t> </a:t>
            </a:r>
            <a:r>
              <a:rPr lang="en-GB" b="1" dirty="0" err="1"/>
              <a:t>quyền</a:t>
            </a:r>
            <a:r>
              <a:rPr lang="en-GB" b="1" dirty="0"/>
              <a:t> </a:t>
            </a:r>
            <a:r>
              <a:rPr lang="en-GB" b="1" dirty="0" err="1"/>
              <a:t>làm</a:t>
            </a:r>
            <a:r>
              <a:rPr lang="en-GB" b="1" dirty="0"/>
              <a:t> </a:t>
            </a:r>
            <a:r>
              <a:rPr lang="en-GB" b="1" dirty="0" err="1"/>
              <a:t>chủ</a:t>
            </a:r>
            <a:r>
              <a:rPr lang="en-GB" b="1" dirty="0"/>
              <a:t> </a:t>
            </a:r>
            <a:r>
              <a:rPr lang="en-GB" dirty="0" err="1"/>
              <a:t>của</a:t>
            </a:r>
            <a:r>
              <a:rPr lang="en-GB" dirty="0"/>
              <a:t> </a:t>
            </a:r>
            <a:r>
              <a:rPr lang="en-GB" dirty="0" err="1"/>
              <a:t>công</a:t>
            </a:r>
            <a:r>
              <a:rPr lang="en-GB" dirty="0"/>
              <a:t> </a:t>
            </a:r>
            <a:r>
              <a:rPr lang="en-GB" dirty="0" err="1"/>
              <a:t>dân</a:t>
            </a:r>
            <a:r>
              <a:rPr lang="en-GB" dirty="0"/>
              <a:t>, </a:t>
            </a:r>
            <a:r>
              <a:rPr lang="en-GB" dirty="0" err="1"/>
              <a:t>tăng</a:t>
            </a:r>
            <a:r>
              <a:rPr lang="en-GB" dirty="0"/>
              <a:t> </a:t>
            </a:r>
            <a:r>
              <a:rPr lang="en-GB" dirty="0" err="1"/>
              <a:t>cường</a:t>
            </a:r>
            <a:r>
              <a:rPr lang="en-GB" dirty="0"/>
              <a:t> </a:t>
            </a:r>
            <a:r>
              <a:rPr lang="en-GB" dirty="0" err="1"/>
              <a:t>tính</a:t>
            </a:r>
            <a:r>
              <a:rPr lang="en-GB" dirty="0"/>
              <a:t> </a:t>
            </a:r>
            <a:r>
              <a:rPr lang="en-GB" b="1" dirty="0" err="1"/>
              <a:t>cộng</a:t>
            </a:r>
            <a:r>
              <a:rPr lang="en-GB" b="1" dirty="0"/>
              <a:t> </a:t>
            </a:r>
            <a:r>
              <a:rPr lang="en-GB" b="1" dirty="0" err="1"/>
              <a:t>đồng</a:t>
            </a:r>
            <a:r>
              <a:rPr lang="en-GB" b="1" dirty="0"/>
              <a:t> </a:t>
            </a:r>
            <a:r>
              <a:rPr lang="en-GB" b="1" dirty="0" err="1"/>
              <a:t>trách</a:t>
            </a:r>
            <a:r>
              <a:rPr lang="en-GB" b="1" dirty="0"/>
              <a:t> </a:t>
            </a:r>
            <a:r>
              <a:rPr lang="en-GB" b="1" dirty="0" err="1"/>
              <a:t>nhiệm</a:t>
            </a:r>
            <a:r>
              <a:rPr lang="en-GB" b="1" dirty="0"/>
              <a:t> </a:t>
            </a:r>
            <a:r>
              <a:rPr lang="en-GB" dirty="0" err="1"/>
              <a:t>giữa</a:t>
            </a:r>
            <a:r>
              <a:rPr lang="en-GB" dirty="0"/>
              <a:t> </a:t>
            </a:r>
            <a:r>
              <a:rPr lang="en-GB" dirty="0" err="1"/>
              <a:t>nhà</a:t>
            </a:r>
            <a:r>
              <a:rPr lang="en-GB" dirty="0"/>
              <a:t> </a:t>
            </a:r>
            <a:r>
              <a:rPr lang="en-GB" dirty="0" err="1"/>
              <a:t>nước</a:t>
            </a:r>
            <a:r>
              <a:rPr lang="en-GB" dirty="0"/>
              <a:t>, </a:t>
            </a:r>
            <a:r>
              <a:rPr lang="en-GB" dirty="0" err="1"/>
              <a:t>tổ</a:t>
            </a:r>
            <a:r>
              <a:rPr lang="en-GB" dirty="0"/>
              <a:t> </a:t>
            </a:r>
            <a:r>
              <a:rPr lang="en-GB" dirty="0" err="1"/>
              <a:t>chức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công</a:t>
            </a:r>
            <a:r>
              <a:rPr lang="en-GB" dirty="0"/>
              <a:t> </a:t>
            </a:r>
            <a:r>
              <a:rPr lang="en-GB" dirty="0" err="1"/>
              <a:t>dân</a:t>
            </a:r>
            <a:r>
              <a:rPr lang="en-GB" dirty="0"/>
              <a:t> </a:t>
            </a:r>
            <a:r>
              <a:rPr lang="en-GB" dirty="0" err="1"/>
              <a:t>nhằm</a:t>
            </a:r>
            <a:r>
              <a:rPr lang="en-GB" dirty="0"/>
              <a:t> </a:t>
            </a:r>
            <a:r>
              <a:rPr lang="en-GB" dirty="0" err="1"/>
              <a:t>bảo</a:t>
            </a:r>
            <a:r>
              <a:rPr lang="en-GB" dirty="0"/>
              <a:t> </a:t>
            </a:r>
            <a:r>
              <a:rPr lang="en-GB" dirty="0" err="1"/>
              <a:t>vệ</a:t>
            </a:r>
            <a:r>
              <a:rPr lang="en-GB" dirty="0"/>
              <a:t> </a:t>
            </a:r>
            <a:r>
              <a:rPr lang="en-GB" dirty="0" err="1"/>
              <a:t>quyền</a:t>
            </a:r>
            <a:r>
              <a:rPr lang="en-GB" dirty="0"/>
              <a:t> </a:t>
            </a:r>
            <a:r>
              <a:rPr lang="en-GB" dirty="0" err="1"/>
              <a:t>và</a:t>
            </a:r>
            <a:r>
              <a:rPr lang="en-GB" dirty="0"/>
              <a:t> </a:t>
            </a:r>
            <a:r>
              <a:rPr lang="en-GB" dirty="0" err="1"/>
              <a:t>lợi</a:t>
            </a:r>
            <a:r>
              <a:rPr lang="en-GB" dirty="0"/>
              <a:t> </a:t>
            </a:r>
            <a:r>
              <a:rPr lang="en-GB" dirty="0" err="1"/>
              <a:t>ích</a:t>
            </a:r>
            <a:r>
              <a:rPr lang="en-GB" dirty="0"/>
              <a:t> </a:t>
            </a:r>
            <a:r>
              <a:rPr lang="en-GB" dirty="0" err="1"/>
              <a:t>hợp</a:t>
            </a:r>
            <a:r>
              <a:rPr lang="en-GB" dirty="0"/>
              <a:t> </a:t>
            </a:r>
            <a:r>
              <a:rPr lang="en-GB" dirty="0" err="1"/>
              <a:t>pháp</a:t>
            </a:r>
            <a:r>
              <a:rPr lang="en-GB" dirty="0"/>
              <a:t> </a:t>
            </a:r>
            <a:r>
              <a:rPr lang="en-GB" dirty="0" err="1"/>
              <a:t>của</a:t>
            </a:r>
            <a:r>
              <a:rPr lang="en-GB" dirty="0"/>
              <a:t> </a:t>
            </a:r>
            <a:r>
              <a:rPr lang="en-GB" dirty="0" err="1"/>
              <a:t>công</a:t>
            </a:r>
            <a:r>
              <a:rPr lang="en-GB" dirty="0"/>
              <a:t> </a:t>
            </a:r>
            <a:r>
              <a:rPr lang="en-GB" dirty="0" err="1"/>
              <a:t>dân</a:t>
            </a:r>
            <a:r>
              <a:rPr lang="en-GB" dirty="0"/>
              <a:t> </a:t>
            </a:r>
            <a:r>
              <a:rPr lang="en-GB" dirty="0" err="1"/>
              <a:t>tại</a:t>
            </a:r>
            <a:r>
              <a:rPr lang="en-GB" dirty="0"/>
              <a:t> </a:t>
            </a:r>
            <a:r>
              <a:rPr lang="en-GB" dirty="0" err="1"/>
              <a:t>cơ</a:t>
            </a:r>
            <a:r>
              <a:rPr lang="en-GB" dirty="0"/>
              <a:t> </a:t>
            </a:r>
            <a:r>
              <a:rPr lang="en-GB" dirty="0" err="1"/>
              <a:t>sở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068355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ular Callout 3"/>
          <p:cNvSpPr/>
          <p:nvPr/>
        </p:nvSpPr>
        <p:spPr>
          <a:xfrm>
            <a:off x="1461859" y="1752600"/>
            <a:ext cx="5433979" cy="2205287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00FF"/>
                </a:solidFill>
                <a:latin typeface="Arial"/>
                <a:cs typeface="Arial"/>
              </a:rPr>
              <a:t>Tại</a:t>
            </a:r>
            <a:r>
              <a:rPr lang="en-US" sz="3200" b="1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/>
                <a:cs typeface="Arial"/>
              </a:rPr>
              <a:t>sao</a:t>
            </a:r>
            <a:r>
              <a:rPr lang="en-US" sz="3200" b="1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/>
                <a:cs typeface="Arial"/>
              </a:rPr>
              <a:t>cần</a:t>
            </a:r>
            <a:r>
              <a:rPr lang="en-US" sz="3200" b="1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/>
                <a:cs typeface="Arial"/>
              </a:rPr>
              <a:t>có</a:t>
            </a:r>
            <a:r>
              <a:rPr lang="en-US" sz="3200" b="1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/>
                <a:cs typeface="Arial"/>
              </a:rPr>
              <a:t>pháp</a:t>
            </a:r>
            <a:r>
              <a:rPr lang="en-US" sz="3200" b="1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/>
                <a:cs typeface="Arial"/>
              </a:rPr>
              <a:t>luật</a:t>
            </a:r>
            <a:r>
              <a:rPr lang="en-US" sz="3200" b="1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/>
                <a:cs typeface="Arial"/>
              </a:rPr>
              <a:t>về</a:t>
            </a:r>
            <a:r>
              <a:rPr lang="en-US" sz="3200" b="1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/>
                <a:cs typeface="Arial"/>
              </a:rPr>
              <a:t>dân</a:t>
            </a:r>
            <a:r>
              <a:rPr lang="en-US" sz="3200" b="1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/>
                <a:cs typeface="Arial"/>
              </a:rPr>
              <a:t>chủ</a:t>
            </a:r>
            <a:r>
              <a:rPr lang="en-US" sz="3200" b="1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/>
                <a:cs typeface="Arial"/>
              </a:rPr>
              <a:t>ở</a:t>
            </a:r>
            <a:r>
              <a:rPr lang="en-US" sz="3200" b="1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/>
                <a:cs typeface="Arial"/>
              </a:rPr>
              <a:t>cơ</a:t>
            </a:r>
            <a:r>
              <a:rPr lang="en-US" sz="3200" b="1" dirty="0" smtClean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  <a:latin typeface="Arial"/>
                <a:cs typeface="Arial"/>
              </a:rPr>
              <a:t>sở</a:t>
            </a:r>
            <a:r>
              <a:rPr lang="en-US" sz="3200" b="1" dirty="0" smtClean="0">
                <a:solidFill>
                  <a:srgbClr val="0000FF"/>
                </a:solidFill>
                <a:latin typeface="Arial"/>
                <a:cs typeface="Arial"/>
              </a:rPr>
              <a:t>?</a:t>
            </a:r>
            <a:endParaRPr lang="en-US" sz="3200" b="1" dirty="0">
              <a:solidFill>
                <a:srgbClr val="0000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01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loud Callout 4"/>
          <p:cNvSpPr/>
          <p:nvPr/>
        </p:nvSpPr>
        <p:spPr>
          <a:xfrm>
            <a:off x="1004105" y="930399"/>
            <a:ext cx="7634151" cy="4843982"/>
          </a:xfrm>
          <a:prstGeom prst="cloudCallou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rgbClr val="000090"/>
                </a:solidFill>
                <a:latin typeface="Arial"/>
                <a:cs typeface="Arial"/>
              </a:rPr>
              <a:t>Dân</a:t>
            </a:r>
            <a:r>
              <a:rPr lang="en-US" sz="3200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3200" dirty="0" err="1" smtClean="0">
                <a:solidFill>
                  <a:srgbClr val="000090"/>
                </a:solidFill>
                <a:latin typeface="Arial"/>
                <a:cs typeface="Arial"/>
              </a:rPr>
              <a:t>chủ</a:t>
            </a:r>
            <a:r>
              <a:rPr lang="en-US" sz="3200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3200" dirty="0" err="1" smtClean="0">
                <a:solidFill>
                  <a:srgbClr val="000090"/>
                </a:solidFill>
                <a:latin typeface="Arial"/>
                <a:cs typeface="Arial"/>
              </a:rPr>
              <a:t>không</a:t>
            </a:r>
            <a:r>
              <a:rPr lang="en-US" sz="3200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3200" dirty="0" err="1" smtClean="0">
                <a:solidFill>
                  <a:srgbClr val="000090"/>
                </a:solidFill>
                <a:latin typeface="Arial"/>
                <a:cs typeface="Arial"/>
              </a:rPr>
              <a:t>phải</a:t>
            </a:r>
            <a:r>
              <a:rPr lang="en-US" sz="3200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3200" dirty="0" err="1" smtClean="0">
                <a:solidFill>
                  <a:srgbClr val="000090"/>
                </a:solidFill>
                <a:latin typeface="Arial"/>
                <a:cs typeface="Arial"/>
              </a:rPr>
              <a:t>tự</a:t>
            </a:r>
            <a:r>
              <a:rPr lang="en-US" sz="3200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3200" dirty="0" err="1" smtClean="0">
                <a:solidFill>
                  <a:srgbClr val="000090"/>
                </a:solidFill>
                <a:latin typeface="Arial"/>
                <a:cs typeface="Arial"/>
              </a:rPr>
              <a:t>nhiên</a:t>
            </a:r>
            <a:r>
              <a:rPr lang="en-US" sz="3200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3200" dirty="0" err="1" smtClean="0">
                <a:solidFill>
                  <a:srgbClr val="000090"/>
                </a:solidFill>
                <a:latin typeface="Arial"/>
                <a:cs typeface="Arial"/>
              </a:rPr>
              <a:t>mà</a:t>
            </a:r>
            <a:r>
              <a:rPr lang="en-US" sz="3200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en-US" sz="3200" dirty="0" err="1" smtClean="0">
                <a:solidFill>
                  <a:srgbClr val="000090"/>
                </a:solidFill>
                <a:latin typeface="Arial"/>
                <a:cs typeface="Arial"/>
              </a:rPr>
              <a:t>có</a:t>
            </a:r>
            <a:r>
              <a:rPr lang="en-US" sz="3200" dirty="0" smtClean="0">
                <a:solidFill>
                  <a:srgbClr val="000090"/>
                </a:solidFill>
                <a:latin typeface="Arial"/>
                <a:cs typeface="Arial"/>
              </a:rPr>
              <a:t>.</a:t>
            </a:r>
          </a:p>
          <a:p>
            <a:pPr algn="ctr"/>
            <a:r>
              <a:rPr lang="en-US" sz="3200" dirty="0" err="1" smtClean="0">
                <a:solidFill>
                  <a:srgbClr val="FF0000"/>
                </a:solidFill>
                <a:latin typeface="Arial"/>
                <a:cs typeface="Arial"/>
              </a:rPr>
              <a:t>Dân</a:t>
            </a:r>
            <a:r>
              <a:rPr lang="en-US" sz="32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Arial"/>
                <a:cs typeface="Arial"/>
              </a:rPr>
              <a:t>chủ</a:t>
            </a:r>
            <a:r>
              <a:rPr lang="en-US" sz="32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/>
                <a:cs typeface="Arial"/>
              </a:rPr>
              <a:t>phải</a:t>
            </a:r>
            <a:r>
              <a:rPr lang="en-US" sz="32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/>
                <a:cs typeface="Arial"/>
              </a:rPr>
              <a:t>được</a:t>
            </a:r>
            <a:r>
              <a:rPr lang="en-US" sz="32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/>
                <a:cs typeface="Arial"/>
              </a:rPr>
              <a:t>thừa</a:t>
            </a:r>
            <a:r>
              <a:rPr lang="en-US" sz="32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/>
                <a:cs typeface="Arial"/>
              </a:rPr>
              <a:t>nhận</a:t>
            </a:r>
            <a:r>
              <a:rPr lang="en-US" sz="32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/>
                <a:cs typeface="Arial"/>
              </a:rPr>
              <a:t>bằng</a:t>
            </a:r>
            <a:r>
              <a:rPr lang="en-US" sz="32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/>
                <a:cs typeface="Arial"/>
              </a:rPr>
              <a:t>pháp</a:t>
            </a:r>
            <a:r>
              <a:rPr lang="en-US" sz="32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Arial"/>
                <a:cs typeface="Arial"/>
              </a:rPr>
              <a:t>luật</a:t>
            </a:r>
            <a:r>
              <a:rPr lang="en-US" sz="32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endParaRPr lang="en-US" sz="32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648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err="1" smtClean="0"/>
              <a:t>Pháp</a:t>
            </a:r>
            <a:r>
              <a:rPr lang="en-US" b="1" dirty="0" smtClean="0"/>
              <a:t> </a:t>
            </a:r>
            <a:r>
              <a:rPr lang="en-US" b="1" dirty="0" err="1"/>
              <a:t>lệnh</a:t>
            </a:r>
            <a:r>
              <a:rPr lang="en-US" b="1" dirty="0"/>
              <a:t> </a:t>
            </a:r>
            <a:r>
              <a:rPr lang="en-US" b="1" dirty="0" err="1"/>
              <a:t>thực</a:t>
            </a:r>
            <a:r>
              <a:rPr lang="en-US" b="1" dirty="0"/>
              <a:t> </a:t>
            </a:r>
            <a:r>
              <a:rPr lang="en-US" b="1" dirty="0" err="1"/>
              <a:t>hiện</a:t>
            </a:r>
            <a:r>
              <a:rPr lang="en-US" b="1" dirty="0"/>
              <a:t> </a:t>
            </a:r>
            <a:r>
              <a:rPr lang="en-US" b="1" dirty="0" err="1"/>
              <a:t>dân</a:t>
            </a:r>
            <a:r>
              <a:rPr lang="en-US" b="1" dirty="0"/>
              <a:t> </a:t>
            </a:r>
            <a:r>
              <a:rPr lang="en-US" b="1" dirty="0" err="1"/>
              <a:t>chủ</a:t>
            </a:r>
            <a:r>
              <a:rPr lang="en-US" b="1" dirty="0"/>
              <a:t> </a:t>
            </a:r>
            <a:r>
              <a:rPr lang="en-US" b="1" dirty="0" err="1"/>
              <a:t>ở</a:t>
            </a:r>
            <a:r>
              <a:rPr lang="en-US" b="1" dirty="0"/>
              <a:t> </a:t>
            </a:r>
            <a:r>
              <a:rPr lang="en-US" b="1" dirty="0" err="1"/>
              <a:t>xã</a:t>
            </a:r>
            <a:r>
              <a:rPr lang="en-US" b="1" dirty="0"/>
              <a:t>, </a:t>
            </a:r>
            <a:r>
              <a:rPr lang="en-US" b="1" dirty="0" err="1"/>
              <a:t>phường</a:t>
            </a:r>
            <a:r>
              <a:rPr lang="en-US" b="1" dirty="0"/>
              <a:t>, </a:t>
            </a:r>
            <a:r>
              <a:rPr lang="en-US" b="1" dirty="0" err="1"/>
              <a:t>thị</a:t>
            </a:r>
            <a:r>
              <a:rPr lang="en-US" b="1" dirty="0"/>
              <a:t> </a:t>
            </a:r>
            <a:r>
              <a:rPr lang="en-US" b="1" dirty="0" err="1"/>
              <a:t>trấn</a:t>
            </a:r>
            <a:r>
              <a:rPr lang="en-US" b="1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Uỷ</a:t>
            </a:r>
            <a:r>
              <a:rPr lang="en-US" dirty="0"/>
              <a:t> ban </a:t>
            </a:r>
            <a:r>
              <a:rPr lang="en-US" dirty="0" err="1"/>
              <a:t>Thường</a:t>
            </a:r>
            <a:r>
              <a:rPr lang="en-US" dirty="0"/>
              <a:t> </a:t>
            </a:r>
            <a:r>
              <a:rPr lang="en-US" dirty="0" err="1"/>
              <a:t>vụ</a:t>
            </a:r>
            <a:r>
              <a:rPr lang="en-US" dirty="0"/>
              <a:t> </a:t>
            </a:r>
            <a:r>
              <a:rPr lang="en-US" dirty="0" err="1"/>
              <a:t>Quốc</a:t>
            </a:r>
            <a:r>
              <a:rPr lang="en-US" dirty="0"/>
              <a:t> </a:t>
            </a:r>
            <a:r>
              <a:rPr lang="en-US" dirty="0" err="1" smtClean="0"/>
              <a:t>hội</a:t>
            </a:r>
            <a:r>
              <a:rPr lang="en-US" dirty="0" smtClean="0"/>
              <a:t> </a:t>
            </a:r>
            <a:r>
              <a:rPr lang="en-US" dirty="0" err="1" smtClean="0"/>
              <a:t>năm</a:t>
            </a:r>
            <a:r>
              <a:rPr lang="en-US" dirty="0" smtClean="0"/>
              <a:t> 2007</a:t>
            </a:r>
          </a:p>
          <a:p>
            <a:r>
              <a:rPr lang="en-US" b="1" dirty="0" err="1" smtClean="0">
                <a:solidFill>
                  <a:srgbClr val="FF0000"/>
                </a:solidFill>
              </a:rPr>
              <a:t>Nghị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định</a:t>
            </a:r>
            <a:r>
              <a:rPr lang="en-US" b="1" dirty="0">
                <a:solidFill>
                  <a:srgbClr val="FF0000"/>
                </a:solidFill>
              </a:rPr>
              <a:t> 04/2015/NĐ-CP </a:t>
            </a:r>
            <a:r>
              <a:rPr lang="en-US" dirty="0"/>
              <a:t>(09/01/2015)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về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hoạt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quan</a:t>
            </a:r>
            <a:r>
              <a:rPr lang="en-US" dirty="0"/>
              <a:t> NN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đơn</a:t>
            </a:r>
            <a:r>
              <a:rPr lang="en-US" dirty="0"/>
              <a:t> </a:t>
            </a:r>
            <a:r>
              <a:rPr lang="en-US" dirty="0" err="1"/>
              <a:t>vị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 smtClean="0"/>
              <a:t>lập</a:t>
            </a:r>
            <a:endParaRPr lang="en-US" dirty="0" smtClean="0"/>
          </a:p>
          <a:p>
            <a:r>
              <a:rPr lang="en-US" b="1" dirty="0" err="1"/>
              <a:t>Nghị</a:t>
            </a:r>
            <a:r>
              <a:rPr lang="en-US" b="1" dirty="0"/>
              <a:t> </a:t>
            </a:r>
            <a:r>
              <a:rPr lang="en-US" b="1" dirty="0" err="1"/>
              <a:t>định</a:t>
            </a:r>
            <a:r>
              <a:rPr lang="en-US" b="1" dirty="0"/>
              <a:t> 60/2013/NĐ-CP </a:t>
            </a:r>
            <a:r>
              <a:rPr lang="en-US" i="1" dirty="0" err="1"/>
              <a:t>ngày</a:t>
            </a:r>
            <a:r>
              <a:rPr lang="en-US" i="1" dirty="0"/>
              <a:t> 19 </a:t>
            </a:r>
            <a:r>
              <a:rPr lang="en-US" i="1" dirty="0" err="1"/>
              <a:t>tháng</a:t>
            </a:r>
            <a:r>
              <a:rPr lang="en-US" i="1" dirty="0"/>
              <a:t> 06 </a:t>
            </a:r>
            <a:r>
              <a:rPr lang="en-US" i="1" dirty="0" err="1"/>
              <a:t>năm</a:t>
            </a:r>
            <a:r>
              <a:rPr lang="en-US" i="1" dirty="0"/>
              <a:t> 2013</a:t>
            </a:r>
            <a:r>
              <a:rPr lang="en-US" dirty="0"/>
              <a:t> </a:t>
            </a:r>
            <a:r>
              <a:rPr lang="en-US" i="1" dirty="0" err="1"/>
              <a:t>Quy</a:t>
            </a:r>
            <a:r>
              <a:rPr lang="en-US" i="1" dirty="0"/>
              <a:t> </a:t>
            </a:r>
            <a:r>
              <a:rPr lang="en-US" i="1" dirty="0" err="1"/>
              <a:t>định</a:t>
            </a:r>
            <a:r>
              <a:rPr lang="en-US" i="1" dirty="0"/>
              <a:t> chi </a:t>
            </a:r>
            <a:r>
              <a:rPr lang="en-US" i="1" dirty="0" err="1"/>
              <a:t>tiết</a:t>
            </a:r>
            <a:r>
              <a:rPr lang="en-US" i="1" dirty="0"/>
              <a:t> </a:t>
            </a:r>
            <a:r>
              <a:rPr lang="en-US" i="1" dirty="0" err="1"/>
              <a:t>khoản</a:t>
            </a:r>
            <a:r>
              <a:rPr lang="en-US" i="1" dirty="0"/>
              <a:t> 3 </a:t>
            </a:r>
            <a:r>
              <a:rPr lang="en-US" i="1" dirty="0" err="1"/>
              <a:t>điều</a:t>
            </a:r>
            <a:r>
              <a:rPr lang="en-US" i="1" dirty="0"/>
              <a:t> 63 </a:t>
            </a:r>
            <a:r>
              <a:rPr lang="en-US" i="1" dirty="0" err="1"/>
              <a:t>của</a:t>
            </a:r>
            <a:r>
              <a:rPr lang="en-US" i="1" dirty="0"/>
              <a:t> </a:t>
            </a:r>
            <a:r>
              <a:rPr lang="en-US" i="1" dirty="0" err="1"/>
              <a:t>Bộ</a:t>
            </a:r>
            <a:r>
              <a:rPr lang="en-US" i="1" dirty="0"/>
              <a:t> </a:t>
            </a:r>
            <a:r>
              <a:rPr lang="en-US" i="1" dirty="0" err="1"/>
              <a:t>luật</a:t>
            </a:r>
            <a:r>
              <a:rPr lang="en-US" i="1" dirty="0"/>
              <a:t> Lao </a:t>
            </a:r>
            <a:r>
              <a:rPr lang="en-US" i="1" dirty="0" err="1"/>
              <a:t>động</a:t>
            </a:r>
            <a:r>
              <a:rPr lang="en-US" i="1" dirty="0"/>
              <a:t> </a:t>
            </a:r>
            <a:r>
              <a:rPr lang="en-US" i="1" dirty="0" err="1"/>
              <a:t>về</a:t>
            </a:r>
            <a:r>
              <a:rPr lang="en-US" i="1" dirty="0"/>
              <a:t> </a:t>
            </a:r>
            <a:r>
              <a:rPr lang="en-US" i="1" dirty="0" err="1"/>
              <a:t>thực</a:t>
            </a:r>
            <a:r>
              <a:rPr lang="en-US" i="1" dirty="0"/>
              <a:t> </a:t>
            </a:r>
            <a:r>
              <a:rPr lang="en-US" i="1" dirty="0" err="1"/>
              <a:t>hiện</a:t>
            </a:r>
            <a:r>
              <a:rPr lang="en-US" i="1" dirty="0"/>
              <a:t> </a:t>
            </a:r>
            <a:r>
              <a:rPr lang="en-US" i="1" dirty="0" err="1"/>
              <a:t>Quy</a:t>
            </a:r>
            <a:r>
              <a:rPr lang="en-US" i="1" dirty="0"/>
              <a:t> </a:t>
            </a:r>
            <a:r>
              <a:rPr lang="en-US" i="1" dirty="0" err="1"/>
              <a:t>chế</a:t>
            </a:r>
            <a:r>
              <a:rPr lang="en-US" i="1" dirty="0"/>
              <a:t> </a:t>
            </a:r>
            <a:r>
              <a:rPr lang="en-US" i="1" dirty="0" err="1"/>
              <a:t>dân</a:t>
            </a:r>
            <a:r>
              <a:rPr lang="en-US" i="1" dirty="0"/>
              <a:t> </a:t>
            </a:r>
            <a:r>
              <a:rPr lang="en-US" i="1" dirty="0" err="1"/>
              <a:t>chủ</a:t>
            </a:r>
            <a:r>
              <a:rPr lang="en-US" i="1" dirty="0"/>
              <a:t> </a:t>
            </a:r>
            <a:r>
              <a:rPr lang="en-US" i="1" dirty="0" err="1"/>
              <a:t>ở</a:t>
            </a:r>
            <a:r>
              <a:rPr lang="en-US" i="1" dirty="0"/>
              <a:t> </a:t>
            </a:r>
            <a:r>
              <a:rPr lang="en-US" i="1" dirty="0" err="1"/>
              <a:t>cơ</a:t>
            </a:r>
            <a:r>
              <a:rPr lang="en-US" i="1" dirty="0"/>
              <a:t> </a:t>
            </a:r>
            <a:r>
              <a:rPr lang="en-US" i="1" dirty="0" err="1"/>
              <a:t>sở</a:t>
            </a:r>
            <a:r>
              <a:rPr lang="en-US" i="1" dirty="0"/>
              <a:t> </a:t>
            </a:r>
            <a:r>
              <a:rPr lang="en-US" i="1" dirty="0" err="1"/>
              <a:t>tại</a:t>
            </a:r>
            <a:r>
              <a:rPr lang="en-US" i="1" dirty="0"/>
              <a:t> </a:t>
            </a:r>
            <a:r>
              <a:rPr lang="en-US" i="1" dirty="0" err="1"/>
              <a:t>nơi</a:t>
            </a:r>
            <a:r>
              <a:rPr lang="en-US" i="1" dirty="0"/>
              <a:t> </a:t>
            </a:r>
            <a:r>
              <a:rPr lang="en-US" i="1" dirty="0" err="1"/>
              <a:t>làm</a:t>
            </a:r>
            <a:r>
              <a:rPr lang="en-US" i="1" dirty="0"/>
              <a:t> </a:t>
            </a:r>
            <a:r>
              <a:rPr lang="en-US" i="1" dirty="0" err="1"/>
              <a:t>việc</a:t>
            </a:r>
            <a:endParaRPr lang="en-US" i="1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79463" y="369993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4661184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60350"/>
            <a:ext cx="7992888" cy="972406"/>
          </a:xfrm>
          <a:solidFill>
            <a:srgbClr val="CF543F"/>
          </a:solidFill>
        </p:spPr>
        <p:txBody>
          <a:bodyPr/>
          <a:lstStyle/>
          <a:p>
            <a:r>
              <a:rPr lang="en-US" dirty="0" smtClean="0">
                <a:solidFill>
                  <a:srgbClr val="000090"/>
                </a:solidFill>
              </a:rPr>
              <a:t>2. </a:t>
            </a:r>
            <a:r>
              <a:rPr lang="en-US" dirty="0" err="1" smtClean="0">
                <a:solidFill>
                  <a:srgbClr val="000090"/>
                </a:solidFill>
              </a:rPr>
              <a:t>Nội</a:t>
            </a:r>
            <a:r>
              <a:rPr lang="en-US" dirty="0" smtClean="0">
                <a:solidFill>
                  <a:srgbClr val="000090"/>
                </a:solidFill>
              </a:rPr>
              <a:t> dung </a:t>
            </a:r>
            <a:r>
              <a:rPr lang="en-US" dirty="0" err="1" smtClean="0">
                <a:solidFill>
                  <a:srgbClr val="000090"/>
                </a:solidFill>
              </a:rPr>
              <a:t>thực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hiện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dân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chủ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ở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cơ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sở</a:t>
            </a:r>
            <a:endParaRPr lang="en-US" dirty="0">
              <a:solidFill>
                <a:srgbClr val="00009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8537657"/>
              </p:ext>
            </p:extLst>
          </p:nvPr>
        </p:nvGraphicFramePr>
        <p:xfrm>
          <a:off x="457200" y="2805965"/>
          <a:ext cx="6409106" cy="3704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31540" y="1196752"/>
            <a:ext cx="76431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Những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điều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nhân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dân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</a:p>
          <a:p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(</a:t>
            </a:r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cán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bộ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công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chức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viên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chức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người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lao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Arial"/>
                <a:cs typeface="Arial"/>
              </a:rPr>
              <a:t>động</a:t>
            </a:r>
            <a:r>
              <a:rPr lang="en-US" sz="2800" b="1" dirty="0" smtClean="0">
                <a:solidFill>
                  <a:srgbClr val="FF0000"/>
                </a:solidFill>
                <a:latin typeface="Arial"/>
                <a:cs typeface="Arial"/>
              </a:rPr>
              <a:t>):</a:t>
            </a:r>
            <a:endParaRPr lang="en-US" sz="2800"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237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03187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marL="0" indent="0" algn="ctr" eaLnBrk="1" hangingPunct="1">
              <a:buFont typeface="Wingdings" pitchFamily="2" charset="2"/>
              <a:buNone/>
            </a:pPr>
            <a:r>
              <a:rPr lang="en-US" sz="3600" b="1" dirty="0" err="1" smtClean="0">
                <a:latin typeface="Times New Roman" pitchFamily="18" charset="0"/>
              </a:rPr>
              <a:t>Quan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điểm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thực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hiện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dân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chủ</a:t>
            </a:r>
            <a:r>
              <a:rPr lang="en-US" sz="3600" b="1" dirty="0" smtClean="0">
                <a:latin typeface="Times New Roman" pitchFamily="18" charset="0"/>
              </a:rPr>
              <a:t> ở </a:t>
            </a:r>
            <a:r>
              <a:rPr lang="en-US" sz="3600" b="1" dirty="0" err="1" smtClean="0">
                <a:latin typeface="Times New Roman" pitchFamily="18" charset="0"/>
              </a:rPr>
              <a:t>cơ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sở</a:t>
            </a:r>
            <a:endParaRPr lang="en-US" sz="3600" b="1" dirty="0" smtClean="0">
              <a:latin typeface="Times New Roman" pitchFamily="18" charset="0"/>
            </a:endParaRPr>
          </a:p>
          <a:p>
            <a:pPr marL="0" indent="0" algn="ctr" eaLnBrk="1" hangingPunct="1">
              <a:buFont typeface="Wingdings" pitchFamily="2" charset="2"/>
              <a:buNone/>
            </a:pPr>
            <a:endParaRPr lang="en-US" sz="3600" b="1" dirty="0" smtClean="0">
              <a:latin typeface="Times New Roman" pitchFamily="18" charset="0"/>
            </a:endParaRP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</a:rPr>
              <a:t>Thứ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</a:rPr>
              <a:t>nhất,</a:t>
            </a:r>
            <a:r>
              <a:rPr lang="en-US" sz="3200" dirty="0" err="1" smtClean="0">
                <a:solidFill>
                  <a:schemeClr val="tx2"/>
                </a:solidFill>
                <a:latin typeface="Times New Roman" pitchFamily="18" charset="0"/>
              </a:rPr>
              <a:t>mọi</a:t>
            </a:r>
            <a:r>
              <a:rPr lang="en-US" sz="3200" b="1" dirty="0" smtClean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người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dân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thông</a:t>
            </a:r>
            <a:r>
              <a:rPr lang="en-US" sz="3200" dirty="0" smtClean="0">
                <a:latin typeface="Times New Roman" pitchFamily="18" charset="0"/>
              </a:rPr>
              <a:t> tin </a:t>
            </a:r>
            <a:r>
              <a:rPr lang="en-US" sz="3200" dirty="0" err="1" smtClean="0">
                <a:latin typeface="Times New Roman" pitchFamily="18" charset="0"/>
              </a:rPr>
              <a:t>về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pháp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luật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chủ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trương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chính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sách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Nhà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nước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nhất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những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vấn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đề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liên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trực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tiếp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đến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đời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sống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lợi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ích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hàng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ngày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Nhân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dân</a:t>
            </a:r>
            <a:endParaRPr lang="en-US" sz="3200" dirty="0" smtClean="0">
              <a:latin typeface="Times New Roman" pitchFamily="18" charset="0"/>
            </a:endParaRP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</a:rPr>
              <a:t>Thứ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</a:rPr>
              <a:t>hai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có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quy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chế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hình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thức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để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nhân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dân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cán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bộ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công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chức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viên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chức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được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bàn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bạc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tham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gia</a:t>
            </a:r>
            <a:r>
              <a:rPr lang="en-US" sz="3200" dirty="0" smtClean="0">
                <a:latin typeface="Times New Roman" pitchFamily="18" charset="0"/>
              </a:rPr>
              <a:t> ý </a:t>
            </a:r>
            <a:r>
              <a:rPr lang="en-US" sz="3200" dirty="0" err="1" smtClean="0">
                <a:latin typeface="Times New Roman" pitchFamily="18" charset="0"/>
              </a:rPr>
              <a:t>kiến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chủ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trương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chính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sách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nhiệm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vụ</a:t>
            </a:r>
            <a:r>
              <a:rPr lang="en-US" sz="3200" dirty="0" smtClean="0">
                <a:latin typeface="Times New Roman" pitchFamily="18" charset="0"/>
              </a:rPr>
              <a:t> 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</a:rPr>
              <a:t>Thứ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</a:rPr>
              <a:t>ba</a:t>
            </a:r>
            <a:r>
              <a:rPr lang="en-US" sz="3200" b="1" i="1" dirty="0" err="1" smtClean="0">
                <a:latin typeface="Times New Roman" pitchFamily="18" charset="0"/>
              </a:rPr>
              <a:t>,</a:t>
            </a:r>
            <a:r>
              <a:rPr lang="en-US" sz="3200" dirty="0" err="1" smtClean="0">
                <a:latin typeface="Times New Roman" pitchFamily="18" charset="0"/>
              </a:rPr>
              <a:t>có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quy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định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về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để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nhân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dân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bàn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quyết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định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dân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chủ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đối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với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những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loại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liên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trực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tiếp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đến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đời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sống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Nhân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dân</a:t>
            </a:r>
            <a:r>
              <a:rPr lang="en-US" sz="3200" dirty="0" smtClean="0">
                <a:latin typeface="Times New Roman" pitchFamily="18" charset="0"/>
              </a:rPr>
              <a:t> </a:t>
            </a:r>
          </a:p>
          <a:p>
            <a:pPr marL="0" indent="0" algn="just" eaLnBrk="1" hangingPunct="1">
              <a:buFont typeface="Wingdings" pitchFamily="2" charset="2"/>
              <a:buNone/>
            </a:pPr>
            <a:endParaRPr lang="en-US" sz="32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03187"/>
          </a:xfrm>
        </p:spPr>
        <p:txBody>
          <a:bodyPr/>
          <a:lstStyle/>
          <a:p>
            <a:pPr eaLnBrk="1" hangingPunct="1"/>
            <a:r>
              <a:rPr lang="en-US" sz="2800" smtClean="0"/>
              <a:t>.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marL="0" indent="0" algn="just" eaLnBrk="1" hangingPunct="1">
              <a:buFont typeface="Wingdings" pitchFamily="2" charset="2"/>
              <a:buNone/>
            </a:pPr>
            <a:r>
              <a:rPr lang="en-US" b="1" i="1" dirty="0" err="1" smtClean="0">
                <a:solidFill>
                  <a:srgbClr val="FF0000"/>
                </a:solidFill>
                <a:latin typeface="Times New Roman" pitchFamily="18" charset="0"/>
              </a:rPr>
              <a:t>Thứ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Times New Roman" pitchFamily="18" charset="0"/>
              </a:rPr>
              <a:t>tư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</a:rPr>
              <a:t>,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hoàn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thiện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chế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dân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cán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 ở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sở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trực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tiếp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</a:rPr>
              <a:t> qua </a:t>
            </a:r>
            <a:r>
              <a:rPr lang="en-US" dirty="0" err="1" smtClean="0">
                <a:latin typeface="Times New Roman" pitchFamily="18" charset="0"/>
              </a:rPr>
              <a:t>Mặt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trận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đoàn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</a:rPr>
              <a:t>, ban </a:t>
            </a:r>
            <a:r>
              <a:rPr lang="en-US" dirty="0" err="1" smtClean="0">
                <a:latin typeface="Times New Roman" pitchFamily="18" charset="0"/>
              </a:rPr>
              <a:t>thanh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dân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kiểm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tra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giám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sát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động</a:t>
            </a:r>
            <a:endParaRPr lang="en-US" dirty="0" smtClean="0">
              <a:latin typeface="Times New Roman" pitchFamily="18" charset="0"/>
            </a:endParaRP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b="1" i="1" dirty="0" err="1" smtClean="0">
                <a:solidFill>
                  <a:srgbClr val="FF0000"/>
                </a:solidFill>
                <a:latin typeface="Times New Roman" pitchFamily="18" charset="0"/>
              </a:rPr>
              <a:t>Thứ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Times New Roman" pitchFamily="18" charset="0"/>
              </a:rPr>
              <a:t>năm</a:t>
            </a:r>
            <a:r>
              <a:rPr lang="en-US" i="1" dirty="0" smtClean="0">
                <a:latin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mở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rộng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quản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dân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cán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bàn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bạc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hiện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khuôn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khổ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pháp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luật</a:t>
            </a:r>
            <a:r>
              <a:rPr lang="en-US" dirty="0" smtClean="0">
                <a:latin typeface="Times New Roman" pitchFamily="18" charset="0"/>
              </a:rPr>
              <a:t> 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b="1" i="1" dirty="0" err="1" smtClean="0">
                <a:solidFill>
                  <a:srgbClr val="FF0000"/>
                </a:solidFill>
                <a:latin typeface="Times New Roman" pitchFamily="18" charset="0"/>
              </a:rPr>
              <a:t>Thứ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Times New Roman" pitchFamily="18" charset="0"/>
              </a:rPr>
              <a:t>sáu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xác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rõ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trách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nhiệm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tốt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tiếp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dân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quyết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khiếu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nại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tố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cáo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trả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lới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thắc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mắc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dân</a:t>
            </a:r>
            <a:r>
              <a:rPr lang="en-US" dirty="0" smtClean="0">
                <a:latin typeface="Times New Roman" pitchFamily="18" charset="0"/>
              </a:rPr>
              <a:t> 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b="1" i="1" dirty="0" err="1" smtClean="0">
                <a:solidFill>
                  <a:srgbClr val="FF0000"/>
                </a:solidFill>
                <a:latin typeface="Times New Roman" pitchFamily="18" charset="0"/>
              </a:rPr>
              <a:t>Thứ</a:t>
            </a:r>
            <a:r>
              <a:rPr lang="en-US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Times New Roman" pitchFamily="18" charset="0"/>
              </a:rPr>
              <a:t>bảy</a:t>
            </a:r>
            <a:r>
              <a:rPr lang="en-US" i="1" dirty="0" smtClean="0">
                <a:latin typeface="Times New Roman" pitchFamily="18" charset="0"/>
              </a:rPr>
              <a:t>,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xác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trách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nhiệm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chính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quyền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sở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kỳ</a:t>
            </a:r>
            <a:r>
              <a:rPr lang="en-US" dirty="0" smtClean="0">
                <a:latin typeface="Times New Roman" pitchFamily="18" charset="0"/>
              </a:rPr>
              <a:t> (3 </a:t>
            </a:r>
            <a:r>
              <a:rPr lang="en-US" dirty="0" err="1" smtClean="0">
                <a:latin typeface="Times New Roman" pitchFamily="18" charset="0"/>
              </a:rPr>
              <a:t>tháng</a:t>
            </a:r>
            <a:r>
              <a:rPr lang="en-US" dirty="0" smtClean="0">
                <a:latin typeface="Times New Roman" pitchFamily="18" charset="0"/>
              </a:rPr>
              <a:t>; 6 </a:t>
            </a:r>
            <a:r>
              <a:rPr lang="en-US" dirty="0" err="1" smtClean="0">
                <a:latin typeface="Times New Roman" pitchFamily="18" charset="0"/>
              </a:rPr>
              <a:t>tháng</a:t>
            </a:r>
            <a:r>
              <a:rPr lang="en-US" dirty="0" smtClean="0">
                <a:latin typeface="Times New Roman" pitchFamily="18" charset="0"/>
              </a:rPr>
              <a:t>, 1 </a:t>
            </a:r>
            <a:r>
              <a:rPr lang="en-US" dirty="0" err="1" smtClean="0">
                <a:latin typeface="Times New Roman" pitchFamily="18" charset="0"/>
              </a:rPr>
              <a:t>năm</a:t>
            </a:r>
            <a:r>
              <a:rPr lang="en-US" dirty="0" smtClean="0">
                <a:latin typeface="Times New Roman" pitchFamily="18" charset="0"/>
              </a:rPr>
              <a:t>) </a:t>
            </a:r>
            <a:r>
              <a:rPr lang="en-US" dirty="0" err="1" smtClean="0">
                <a:latin typeface="Times New Roman" pitchFamily="18" charset="0"/>
              </a:rPr>
              <a:t>báo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cáo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trước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dân</a:t>
            </a:r>
            <a:endParaRPr lang="en-US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 algn="just" eaLnBrk="1" hangingPunct="1">
              <a:buFont typeface="Wingdings" pitchFamily="2" charset="2"/>
              <a:buNone/>
            </a:pPr>
            <a:r>
              <a:rPr lang="en-US" sz="2800" b="1" dirty="0" smtClean="0">
                <a:latin typeface="Times New Roman" pitchFamily="18" charset="0"/>
              </a:rPr>
              <a:t>THỰC HIỆN DÂN CHỦ TRONG HOẠT ĐỘNG CƠ QUAN HÀNH CHÍNH NHÀ NƯỚC VÀ ĐƠN VỊ SỰ NGHIỆP CÔNG LẬP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sz="2800" b="1" dirty="0" smtClean="0">
                <a:latin typeface="Times New Roman" pitchFamily="18" charset="0"/>
              </a:rPr>
              <a:t>1.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Những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việc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phải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công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khai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để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cán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bộ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công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chức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chức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biết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sz="2800" b="1" i="1" dirty="0" smtClean="0">
                <a:latin typeface="Times New Roman" pitchFamily="18" charset="0"/>
              </a:rPr>
              <a:t>a. </a:t>
            </a:r>
            <a:r>
              <a:rPr lang="en-US" sz="2800" b="1" i="1" dirty="0" err="1" smtClean="0">
                <a:latin typeface="Times New Roman" pitchFamily="18" charset="0"/>
              </a:rPr>
              <a:t>Nội</a:t>
            </a:r>
            <a:r>
              <a:rPr lang="en-US" sz="2800" b="1" i="1" dirty="0" smtClean="0">
                <a:latin typeface="Times New Roman" pitchFamily="18" charset="0"/>
              </a:rPr>
              <a:t> dung </a:t>
            </a:r>
            <a:r>
              <a:rPr lang="en-US" sz="2800" b="1" i="1" dirty="0" err="1" smtClean="0">
                <a:latin typeface="Times New Roman" pitchFamily="18" charset="0"/>
              </a:rPr>
              <a:t>công</a:t>
            </a:r>
            <a:r>
              <a:rPr lang="en-US" sz="2800" b="1" i="1" dirty="0" smtClean="0">
                <a:latin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</a:rPr>
              <a:t>khai</a:t>
            </a:r>
            <a:endParaRPr lang="en-US" sz="2800" b="1" i="1" dirty="0" smtClean="0">
              <a:latin typeface="Times New Roman" pitchFamily="18" charset="0"/>
            </a:endParaRP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sz="2800" dirty="0" smtClean="0">
                <a:latin typeface="Times New Roman" pitchFamily="18" charset="0"/>
              </a:rPr>
              <a:t>-</a:t>
            </a:r>
            <a:r>
              <a:rPr lang="en-US" sz="2800" dirty="0" err="1" smtClean="0">
                <a:latin typeface="Times New Roman" pitchFamily="18" charset="0"/>
              </a:rPr>
              <a:t>Chủ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trương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chính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sách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Đảng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pháp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luật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Nhà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liên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quan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đến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công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việc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cơ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quan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đơn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vị</a:t>
            </a:r>
            <a:r>
              <a:rPr lang="en-US" sz="2800" dirty="0" smtClean="0">
                <a:latin typeface="Times New Roman" pitchFamily="18" charset="0"/>
              </a:rPr>
              <a:t>.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sz="2800" dirty="0" smtClean="0">
                <a:latin typeface="Times New Roman" pitchFamily="18" charset="0"/>
              </a:rPr>
              <a:t>-</a:t>
            </a:r>
            <a:r>
              <a:rPr lang="en-US" sz="2800" dirty="0" err="1" smtClean="0">
                <a:latin typeface="Times New Roman" pitchFamily="18" charset="0"/>
              </a:rPr>
              <a:t>Kế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hoạch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công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tác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hàng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năm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hàng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quý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hàng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tháng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cơ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quan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đơn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vị</a:t>
            </a:r>
            <a:r>
              <a:rPr lang="en-US" sz="2800" dirty="0" smtClean="0">
                <a:latin typeface="Times New Roman" pitchFamily="18" charset="0"/>
              </a:rPr>
              <a:t>. 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sz="2800" dirty="0" smtClean="0">
                <a:latin typeface="Times New Roman" pitchFamily="18" charset="0"/>
              </a:rPr>
              <a:t>-</a:t>
            </a:r>
            <a:r>
              <a:rPr lang="en-US" sz="2800" dirty="0" err="1" smtClean="0">
                <a:latin typeface="Times New Roman" pitchFamily="18" charset="0"/>
              </a:rPr>
              <a:t>Kinh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phí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hoạt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quyết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toán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hàng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năm</a:t>
            </a:r>
            <a:r>
              <a:rPr lang="en-US" sz="2800" dirty="0" smtClean="0">
                <a:latin typeface="Times New Roman" pitchFamily="18" charset="0"/>
              </a:rPr>
              <a:t>,</a:t>
            </a:r>
          </a:p>
          <a:p>
            <a:pPr marL="0" indent="0" algn="just" eaLnBrk="1" hangingPunct="1">
              <a:buFont typeface="Wingdings" pitchFamily="2" charset="2"/>
              <a:buNone/>
            </a:pPr>
            <a:r>
              <a:rPr lang="en-US" sz="2800" dirty="0" smtClean="0">
                <a:latin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</a:rPr>
              <a:t>Tuyển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dụng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đào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tạo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bồi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dưỡng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điều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bổ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nhiệm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luân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chuyển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biệt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phái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từ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chức</a:t>
            </a:r>
            <a:r>
              <a:rPr lang="en-US" sz="2800" dirty="0" smtClean="0">
                <a:latin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</a:rPr>
              <a:t>miễn</a:t>
            </a:r>
            <a:r>
              <a:rPr lang="en-US" sz="2800" dirty="0" smtClean="0">
                <a:latin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</a:rPr>
              <a:t>nhiệm</a:t>
            </a:r>
            <a:r>
              <a:rPr lang="en-US" sz="2800" dirty="0" smtClean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0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0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05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05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55763" y="0"/>
            <a:ext cx="6553200" cy="1341438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b="1" dirty="0" smtClean="0">
                <a:latin typeface="+mn-lt"/>
              </a:rPr>
              <a:t>NỘI DUNG</a:t>
            </a:r>
          </a:p>
        </p:txBody>
      </p: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431800" y="1479550"/>
            <a:ext cx="8172450" cy="1301750"/>
            <a:chOff x="1676400" y="1749425"/>
            <a:chExt cx="5867400" cy="1301750"/>
          </a:xfrm>
        </p:grpSpPr>
        <p:sp>
          <p:nvSpPr>
            <p:cNvPr id="113668" name="AutoShape 4"/>
            <p:cNvSpPr>
              <a:spLocks noChangeArrowheads="1"/>
            </p:cNvSpPr>
            <p:nvPr/>
          </p:nvSpPr>
          <p:spPr bwMode="gray">
            <a:xfrm>
              <a:off x="1676400" y="1749425"/>
              <a:ext cx="5867400" cy="1301750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 b="0">
                  <a:latin typeface="Tahoma" pitchFamily="34" charset="0"/>
                </a:rPr>
                <a:t> </a:t>
              </a:r>
            </a:p>
          </p:txBody>
        </p:sp>
        <p:grpSp>
          <p:nvGrpSpPr>
            <p:cNvPr id="6159" name="Group 5"/>
            <p:cNvGrpSpPr>
              <a:grpSpLocks/>
            </p:cNvGrpSpPr>
            <p:nvPr/>
          </p:nvGrpSpPr>
          <p:grpSpPr bwMode="auto">
            <a:xfrm>
              <a:off x="1804528" y="1869323"/>
              <a:ext cx="1131065" cy="1064809"/>
              <a:chOff x="999" y="1092"/>
              <a:chExt cx="768" cy="746"/>
            </a:xfrm>
          </p:grpSpPr>
          <p:sp>
            <p:nvSpPr>
              <p:cNvPr id="113670" name="AutoShape 6"/>
              <p:cNvSpPr>
                <a:spLocks noChangeArrowheads="1"/>
              </p:cNvSpPr>
              <p:nvPr/>
            </p:nvSpPr>
            <p:spPr bwMode="gray">
              <a:xfrm>
                <a:off x="999" y="1097"/>
                <a:ext cx="762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b="0">
                  <a:latin typeface="Tahoma" pitchFamily="34" charset="0"/>
                </a:endParaRPr>
              </a:p>
            </p:txBody>
          </p:sp>
          <p:sp>
            <p:nvSpPr>
              <p:cNvPr id="113671" name="Freeform 7"/>
              <p:cNvSpPr>
                <a:spLocks/>
              </p:cNvSpPr>
              <p:nvPr/>
            </p:nvSpPr>
            <p:spPr bwMode="gray">
              <a:xfrm>
                <a:off x="1047" y="1140"/>
                <a:ext cx="385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latin typeface="Tahoma" pitchFamily="34" charset="0"/>
                </a:endParaRPr>
              </a:p>
            </p:txBody>
          </p:sp>
          <p:sp>
            <p:nvSpPr>
              <p:cNvPr id="113672" name="Text Box 8"/>
              <p:cNvSpPr txBox="1">
                <a:spLocks noChangeArrowheads="1"/>
              </p:cNvSpPr>
              <p:nvPr/>
            </p:nvSpPr>
            <p:spPr bwMode="gray">
              <a:xfrm>
                <a:off x="1311" y="1295"/>
                <a:ext cx="125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en-US" sz="2800" b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6160" name="Text Box 9"/>
            <p:cNvSpPr txBox="1">
              <a:spLocks noChangeArrowheads="1"/>
            </p:cNvSpPr>
            <p:nvPr/>
          </p:nvSpPr>
          <p:spPr bwMode="gray">
            <a:xfrm>
              <a:off x="3090863" y="1951038"/>
              <a:ext cx="4311650" cy="97872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eaLnBrk="0" hangingPunct="0">
                <a:lnSpc>
                  <a:spcPct val="120000"/>
                </a:lnSpc>
              </a:pPr>
              <a:r>
                <a:rPr lang="en-US" sz="2400">
                  <a:solidFill>
                    <a:srgbClr val="000000"/>
                  </a:solidFill>
                </a:rPr>
                <a:t>KHÁI NIỆM DÂN CHỦ VÀ CÁC HÌNH THỨC DÂN CHỦ</a:t>
              </a:r>
            </a:p>
          </p:txBody>
        </p:sp>
        <p:sp>
          <p:nvSpPr>
            <p:cNvPr id="6161" name="Text Box 25"/>
            <p:cNvSpPr txBox="1">
              <a:spLocks noChangeArrowheads="1"/>
            </p:cNvSpPr>
            <p:nvPr/>
          </p:nvSpPr>
          <p:spPr bwMode="auto">
            <a:xfrm>
              <a:off x="1914525" y="2005013"/>
              <a:ext cx="8382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dirty="0" smtClean="0">
                  <a:latin typeface="Tahoma" pitchFamily="34" charset="0"/>
                </a:rPr>
                <a:t>I.</a:t>
              </a:r>
              <a:r>
                <a:rPr lang="en-US" sz="2400" b="0" dirty="0" smtClean="0">
                  <a:latin typeface="Tahoma" pitchFamily="34" charset="0"/>
                </a:rPr>
                <a:t>  </a:t>
              </a:r>
              <a:endParaRPr lang="en-US" sz="2400" b="0" dirty="0">
                <a:latin typeface="Tahoma" pitchFamily="34" charset="0"/>
              </a:endParaRPr>
            </a:p>
          </p:txBody>
        </p:sp>
      </p:grpSp>
      <p:grpSp>
        <p:nvGrpSpPr>
          <p:cNvPr id="6" name="Group 27"/>
          <p:cNvGrpSpPr>
            <a:grpSpLocks/>
          </p:cNvGrpSpPr>
          <p:nvPr/>
        </p:nvGrpSpPr>
        <p:grpSpPr bwMode="auto">
          <a:xfrm>
            <a:off x="539750" y="2703513"/>
            <a:ext cx="7956550" cy="1662112"/>
            <a:chOff x="1676400" y="2919487"/>
            <a:chExt cx="5867400" cy="1662038"/>
          </a:xfrm>
        </p:grpSpPr>
        <p:sp>
          <p:nvSpPr>
            <p:cNvPr id="113675" name="AutoShape 11"/>
            <p:cNvSpPr>
              <a:spLocks noChangeArrowheads="1"/>
            </p:cNvSpPr>
            <p:nvPr/>
          </p:nvSpPr>
          <p:spPr bwMode="gray">
            <a:xfrm>
              <a:off x="1676400" y="3279833"/>
              <a:ext cx="5867400" cy="130169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en-US" b="0">
                <a:latin typeface="Tahoma" pitchFamily="34" charset="0"/>
              </a:endParaRPr>
            </a:p>
          </p:txBody>
        </p:sp>
        <p:grpSp>
          <p:nvGrpSpPr>
            <p:cNvPr id="6152" name="Group 12"/>
            <p:cNvGrpSpPr>
              <a:grpSpLocks/>
            </p:cNvGrpSpPr>
            <p:nvPr/>
          </p:nvGrpSpPr>
          <p:grpSpPr bwMode="auto">
            <a:xfrm>
              <a:off x="1804528" y="3406810"/>
              <a:ext cx="1120756" cy="1057672"/>
              <a:chOff x="999" y="2105"/>
              <a:chExt cx="761" cy="741"/>
            </a:xfrm>
          </p:grpSpPr>
          <p:sp>
            <p:nvSpPr>
              <p:cNvPr id="113677" name="AutoShape 13"/>
              <p:cNvSpPr>
                <a:spLocks noChangeArrowheads="1"/>
              </p:cNvSpPr>
              <p:nvPr/>
            </p:nvSpPr>
            <p:spPr bwMode="gray">
              <a:xfrm>
                <a:off x="999" y="2105"/>
                <a:ext cx="762" cy="741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b="0">
                  <a:latin typeface="Tahoma" pitchFamily="34" charset="0"/>
                </a:endParaRPr>
              </a:p>
            </p:txBody>
          </p:sp>
          <p:sp>
            <p:nvSpPr>
              <p:cNvPr id="113678" name="Freeform 14"/>
              <p:cNvSpPr>
                <a:spLocks/>
              </p:cNvSpPr>
              <p:nvPr/>
            </p:nvSpPr>
            <p:spPr bwMode="gray">
              <a:xfrm>
                <a:off x="1048" y="2148"/>
                <a:ext cx="384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latin typeface="Tahoma" pitchFamily="34" charset="0"/>
                </a:endParaRPr>
              </a:p>
            </p:txBody>
          </p:sp>
          <p:sp>
            <p:nvSpPr>
              <p:cNvPr id="113679" name="Text Box 15"/>
              <p:cNvSpPr txBox="1">
                <a:spLocks noChangeArrowheads="1"/>
              </p:cNvSpPr>
              <p:nvPr/>
            </p:nvSpPr>
            <p:spPr bwMode="gray">
              <a:xfrm>
                <a:off x="1313" y="2304"/>
                <a:ext cx="122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en-US" sz="2800" b="0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6153" name="Text Box 16"/>
            <p:cNvSpPr txBox="1">
              <a:spLocks noChangeArrowheads="1"/>
            </p:cNvSpPr>
            <p:nvPr/>
          </p:nvSpPr>
          <p:spPr bwMode="gray">
            <a:xfrm>
              <a:off x="3091191" y="2919487"/>
              <a:ext cx="4311742" cy="15388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eaLnBrk="0" hangingPunct="0"/>
              <a:endParaRPr lang="en-US" sz="2400" dirty="0">
                <a:solidFill>
                  <a:srgbClr val="000000"/>
                </a:solidFill>
              </a:endParaRPr>
            </a:p>
            <a:p>
              <a:pPr algn="just" eaLnBrk="0" hangingPunct="0">
                <a:lnSpc>
                  <a:spcPct val="150000"/>
                </a:lnSpc>
              </a:pPr>
              <a:r>
                <a:rPr lang="en-US" sz="2400" dirty="0">
                  <a:solidFill>
                    <a:srgbClr val="000000"/>
                  </a:solidFill>
                </a:rPr>
                <a:t>DÂN </a:t>
              </a:r>
              <a:r>
                <a:rPr lang="en-US" sz="2400" dirty="0" smtClean="0">
                  <a:solidFill>
                    <a:srgbClr val="000000"/>
                  </a:solidFill>
                </a:rPr>
                <a:t>CHỦ </a:t>
              </a:r>
              <a:r>
                <a:rPr lang="en-US" sz="2400" dirty="0" err="1" smtClean="0">
                  <a:solidFill>
                    <a:srgbClr val="000000"/>
                  </a:solidFill>
                </a:rPr>
                <a:t>Ở</a:t>
              </a:r>
              <a:r>
                <a:rPr lang="en-US" sz="2400" dirty="0" smtClean="0">
                  <a:solidFill>
                    <a:srgbClr val="000000"/>
                  </a:solidFill>
                </a:rPr>
                <a:t> </a:t>
              </a:r>
              <a:r>
                <a:rPr lang="en-US" sz="2400" dirty="0">
                  <a:solidFill>
                    <a:srgbClr val="000000"/>
                  </a:solidFill>
                </a:rPr>
                <a:t>CƠ SỞ VÀ </a:t>
              </a:r>
              <a:r>
                <a:rPr lang="en-US" sz="2400" dirty="0" smtClean="0">
                  <a:solidFill>
                    <a:srgbClr val="000000"/>
                  </a:solidFill>
                </a:rPr>
                <a:t>NỘI DUNG PHÁP LUẬT VỀ DÂN CHỦ </a:t>
              </a:r>
              <a:r>
                <a:rPr lang="en-US" sz="2400" dirty="0" err="1" smtClean="0">
                  <a:solidFill>
                    <a:srgbClr val="000000"/>
                  </a:solidFill>
                </a:rPr>
                <a:t>Ở</a:t>
              </a:r>
              <a:r>
                <a:rPr lang="en-US" sz="2400" dirty="0" smtClean="0">
                  <a:solidFill>
                    <a:srgbClr val="000000"/>
                  </a:solidFill>
                </a:rPr>
                <a:t> </a:t>
              </a:r>
              <a:r>
                <a:rPr lang="en-US" sz="2400" dirty="0">
                  <a:solidFill>
                    <a:srgbClr val="000000"/>
                  </a:solidFill>
                </a:rPr>
                <a:t>CƠ SỞ</a:t>
              </a:r>
              <a:endParaRPr lang="en-US" sz="2400" b="0" dirty="0">
                <a:solidFill>
                  <a:srgbClr val="000000"/>
                </a:solidFill>
              </a:endParaRPr>
            </a:p>
          </p:txBody>
        </p:sp>
        <p:sp>
          <p:nvSpPr>
            <p:cNvPr id="6154" name="Text Box 26"/>
            <p:cNvSpPr txBox="1">
              <a:spLocks noChangeArrowheads="1"/>
            </p:cNvSpPr>
            <p:nvPr/>
          </p:nvSpPr>
          <p:spPr bwMode="auto">
            <a:xfrm>
              <a:off x="1981101" y="3505200"/>
              <a:ext cx="83754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dirty="0" smtClean="0">
                  <a:latin typeface="Tahoma" pitchFamily="34" charset="0"/>
                </a:rPr>
                <a:t>II.</a:t>
              </a:r>
              <a:r>
                <a:rPr lang="en-US" sz="2400" b="0" dirty="0" smtClean="0">
                  <a:latin typeface="Tahoma" pitchFamily="34" charset="0"/>
                </a:rPr>
                <a:t>  </a:t>
              </a:r>
              <a:endParaRPr lang="en-US" sz="2400" b="0" dirty="0">
                <a:latin typeface="Tahoma" pitchFamily="34" charset="0"/>
              </a:endParaRPr>
            </a:p>
          </p:txBody>
        </p:sp>
      </p:grp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03187"/>
          </a:xfrm>
        </p:spPr>
        <p:txBody>
          <a:bodyPr/>
          <a:lstStyle/>
          <a:p>
            <a:pPr algn="just" eaLnBrk="1" hangingPunct="1"/>
            <a:r>
              <a:rPr lang="en-US" sz="2400" smtClean="0">
                <a:solidFill>
                  <a:schemeClr val="accent2"/>
                </a:solidFill>
                <a:latin typeface="Times New Roman" pitchFamily="18" charset="0"/>
              </a:rPr>
              <a:t>:</a:t>
            </a:r>
            <a:r>
              <a:rPr lang="en-US" smtClean="0"/>
              <a:t> 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229600" cy="6400800"/>
          </a:xfrm>
        </p:spPr>
        <p:txBody>
          <a:bodyPr/>
          <a:lstStyle/>
          <a:p>
            <a:pPr marL="0" indent="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dirty="0" smtClean="0">
                <a:latin typeface="Times New Roman" pitchFamily="18" charset="0"/>
              </a:rPr>
              <a:t>-</a:t>
            </a:r>
            <a:r>
              <a:rPr lang="en-US" sz="2600" dirty="0" err="1" smtClean="0">
                <a:latin typeface="Times New Roman" pitchFamily="18" charset="0"/>
              </a:rPr>
              <a:t>Đi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công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tác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nước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ngoài</a:t>
            </a:r>
            <a:r>
              <a:rPr lang="en-US" sz="2600" dirty="0" smtClean="0">
                <a:latin typeface="Times New Roman" pitchFamily="18" charset="0"/>
              </a:rPr>
              <a:t>, </a:t>
            </a:r>
          </a:p>
          <a:p>
            <a:pPr marL="0" indent="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dirty="0" smtClean="0">
                <a:latin typeface="Times New Roman" pitchFamily="18" charset="0"/>
              </a:rPr>
              <a:t>-</a:t>
            </a:r>
            <a:r>
              <a:rPr lang="en-US" sz="2600" dirty="0" err="1" smtClean="0">
                <a:latin typeface="Times New Roman" pitchFamily="18" charset="0"/>
              </a:rPr>
              <a:t>Giải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quyết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chế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độ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nâng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bậc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lương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nâng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ngạch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đánh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giá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xếp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loại</a:t>
            </a:r>
            <a:r>
              <a:rPr lang="en-US" sz="2600" dirty="0" smtClean="0">
                <a:latin typeface="Times New Roman" pitchFamily="18" charset="0"/>
              </a:rPr>
              <a:t> </a:t>
            </a:r>
          </a:p>
          <a:p>
            <a:pPr marL="0" indent="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dirty="0" smtClean="0">
                <a:latin typeface="Times New Roman" pitchFamily="18" charset="0"/>
              </a:rPr>
              <a:t>-</a:t>
            </a:r>
            <a:r>
              <a:rPr lang="en-US" sz="2600" dirty="0" err="1" smtClean="0">
                <a:latin typeface="Times New Roman" pitchFamily="18" charset="0"/>
              </a:rPr>
              <a:t>Khen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thưởng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kỷ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luật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thôi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việc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nghỉ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hưu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đối</a:t>
            </a:r>
            <a:endParaRPr lang="en-US" sz="2600" dirty="0" smtClean="0"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dirty="0" smtClean="0">
                <a:latin typeface="Times New Roman" pitchFamily="18" charset="0"/>
              </a:rPr>
              <a:t>-</a:t>
            </a:r>
            <a:r>
              <a:rPr lang="en-US" sz="2600" dirty="0" err="1" smtClean="0">
                <a:latin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đề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án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dự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án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và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việc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xây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dựng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văn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bản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quy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phạm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pháp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luật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của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đơn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vị</a:t>
            </a:r>
            <a:r>
              <a:rPr lang="en-US" sz="2600" dirty="0" smtClean="0">
                <a:latin typeface="Times New Roman" pitchFamily="18" charset="0"/>
              </a:rPr>
              <a:t>.</a:t>
            </a:r>
          </a:p>
          <a:p>
            <a:pPr marL="0" indent="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dirty="0" smtClean="0">
                <a:latin typeface="Times New Roman" pitchFamily="18" charset="0"/>
              </a:rPr>
              <a:t>-</a:t>
            </a:r>
            <a:r>
              <a:rPr lang="en-US" sz="2600" dirty="0" err="1" smtClean="0">
                <a:latin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vụ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việc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tiêu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cực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tham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nhũng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trong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đơn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vị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đã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được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kết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luận</a:t>
            </a:r>
            <a:r>
              <a:rPr lang="en-US" sz="2600" dirty="0" smtClean="0">
                <a:latin typeface="Times New Roman" pitchFamily="18" charset="0"/>
              </a:rPr>
              <a:t> </a:t>
            </a:r>
          </a:p>
          <a:p>
            <a:pPr marL="0" indent="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dirty="0" smtClean="0">
                <a:latin typeface="Times New Roman" pitchFamily="18" charset="0"/>
              </a:rPr>
              <a:t>-</a:t>
            </a:r>
            <a:r>
              <a:rPr lang="en-US" sz="2600" dirty="0" err="1" smtClean="0">
                <a:latin typeface="Times New Roman" pitchFamily="18" charset="0"/>
              </a:rPr>
              <a:t>Bản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kê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khai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tài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sản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thu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nhập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của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người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có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nghĩa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vụ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phải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kê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khai</a:t>
            </a:r>
            <a:endParaRPr lang="en-US" sz="2600" dirty="0" smtClean="0">
              <a:latin typeface="Times New Roman" pitchFamily="18" charset="0"/>
            </a:endParaRPr>
          </a:p>
          <a:p>
            <a:pPr marL="0" indent="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dirty="0" smtClean="0">
                <a:latin typeface="Times New Roman" pitchFamily="18" charset="0"/>
              </a:rPr>
              <a:t>-</a:t>
            </a:r>
            <a:r>
              <a:rPr lang="en-US" sz="2600" dirty="0" err="1" smtClean="0">
                <a:latin typeface="Times New Roman" pitchFamily="18" charset="0"/>
              </a:rPr>
              <a:t>Kết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quả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thanh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tra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kiểm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tra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giải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quyết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khiếu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nại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tố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cáo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trong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nội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bộ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đơn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vị</a:t>
            </a:r>
            <a:r>
              <a:rPr lang="en-US" sz="2600" dirty="0" smtClean="0">
                <a:latin typeface="Times New Roman" pitchFamily="18" charset="0"/>
              </a:rPr>
              <a:t> </a:t>
            </a:r>
          </a:p>
          <a:p>
            <a:pPr marL="0" indent="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dirty="0" smtClean="0">
                <a:latin typeface="Times New Roman" pitchFamily="18" charset="0"/>
              </a:rPr>
              <a:t>-</a:t>
            </a:r>
            <a:r>
              <a:rPr lang="en-US" sz="2600" dirty="0" err="1" smtClean="0">
                <a:latin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nội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quy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quy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chế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của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đơn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vị</a:t>
            </a:r>
            <a:r>
              <a:rPr lang="en-US" sz="2600" dirty="0" smtClean="0">
                <a:latin typeface="Times New Roman" pitchFamily="18" charset="0"/>
              </a:rPr>
              <a:t> </a:t>
            </a:r>
          </a:p>
          <a:p>
            <a:pPr marL="0" indent="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600" dirty="0" smtClean="0">
                <a:latin typeface="Times New Roman" pitchFamily="18" charset="0"/>
              </a:rPr>
              <a:t>-</a:t>
            </a:r>
            <a:r>
              <a:rPr lang="en-US" sz="2600" dirty="0" err="1" smtClean="0">
                <a:latin typeface="Times New Roman" pitchFamily="18" charset="0"/>
              </a:rPr>
              <a:t>Văn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bản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chỉ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đạo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điều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hành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của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quản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lý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cấp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trên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liên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đến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công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việc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của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đơn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vị</a:t>
            </a:r>
            <a:r>
              <a:rPr lang="en-US" sz="2600" dirty="0" smtClean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1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1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1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1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16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1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1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16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16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8" grpId="0"/>
      <p:bldP spid="11161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81000"/>
            <a:ext cx="9144000" cy="6477000"/>
          </a:xfrm>
        </p:spPr>
        <p:txBody>
          <a:bodyPr>
            <a:normAutofit lnSpcReduction="10000"/>
          </a:bodyPr>
          <a:lstStyle/>
          <a:p>
            <a:pPr marL="0" indent="0" algn="just" eaLnBrk="1" hangingPunct="1">
              <a:buFont typeface="Wingdings" pitchFamily="2" charset="2"/>
              <a:buNone/>
            </a:pPr>
            <a:r>
              <a:rPr lang="en-US" b="1" dirty="0" err="1" smtClean="0">
                <a:latin typeface="Times New Roman" pitchFamily="18" charset="0"/>
              </a:rPr>
              <a:t>b.Hình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thức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công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khai</a:t>
            </a:r>
            <a:endParaRPr lang="en-US" b="1" dirty="0" smtClean="0">
              <a:latin typeface="Times New Roman" pitchFamily="18" charset="0"/>
            </a:endParaRPr>
          </a:p>
          <a:p>
            <a:pPr algn="just" eaLnBrk="1" hangingPunct="1"/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nghị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viên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;</a:t>
            </a:r>
          </a:p>
          <a:p>
            <a:pPr algn="just" eaLnBrk="1" hangingPunct="1"/>
            <a:r>
              <a:rPr lang="en-US" dirty="0" err="1" smtClean="0">
                <a:latin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văn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gửi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toàn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viên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 </a:t>
            </a:r>
          </a:p>
          <a:p>
            <a:pPr algn="just" eaLnBrk="1" hangingPunct="1"/>
            <a:r>
              <a:rPr lang="en-US" dirty="0" smtClean="0">
                <a:latin typeface="Times New Roman" pitchFamily="18" charset="0"/>
              </a:rPr>
              <a:t>Cho </a:t>
            </a:r>
            <a:r>
              <a:rPr lang="en-US" dirty="0" err="1" smtClean="0">
                <a:latin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phụ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trách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phận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yêu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cầu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họ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báo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viên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phận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</a:rPr>
              <a:t> </a:t>
            </a:r>
          </a:p>
          <a:p>
            <a:pPr algn="just" eaLnBrk="1" hangingPunct="1"/>
            <a:r>
              <a:rPr lang="en-US" dirty="0" err="1" smtClean="0">
                <a:latin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văn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cấp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ủy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trực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tiếp</a:t>
            </a:r>
            <a:r>
              <a:rPr lang="en-US" dirty="0" smtClean="0">
                <a:latin typeface="Times New Roman" pitchFamily="18" charset="0"/>
              </a:rPr>
              <a:t>, Ban </a:t>
            </a:r>
            <a:r>
              <a:rPr lang="en-US" dirty="0" err="1" smtClean="0">
                <a:latin typeface="Times New Roman" pitchFamily="18" charset="0"/>
              </a:rPr>
              <a:t>Chấp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đoàn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;</a:t>
            </a:r>
          </a:p>
          <a:p>
            <a:pPr marL="0" indent="0" eaLnBrk="1" hangingPunct="1"/>
            <a:endParaRPr lang="en-US" dirty="0" smtClean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2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2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2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7644" y="620688"/>
            <a:ext cx="7200094" cy="79216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</a:rPr>
              <a:t>2. </a:t>
            </a:r>
            <a:r>
              <a:rPr lang="en-US" dirty="0" err="1" smtClean="0">
                <a:latin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việc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cán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công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viên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tham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gia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ý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kiến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người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đứng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đầu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quan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đơn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vị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quyết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định</a:t>
            </a:r>
            <a:r>
              <a:rPr lang="en-US" dirty="0">
                <a:latin typeface="Times New Roman" pitchFamily="18" charset="0"/>
              </a:rPr>
              <a:t/>
            </a:r>
            <a:br>
              <a:rPr lang="en-US" dirty="0"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68860"/>
            <a:ext cx="8291513" cy="367314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en-US" dirty="0" smtClean="0">
                <a:latin typeface="Times New Roman" pitchFamily="18" charset="0"/>
              </a:rPr>
              <a:t>-</a:t>
            </a:r>
            <a:r>
              <a:rPr lang="en-US" dirty="0" err="1">
                <a:latin typeface="Times New Roman" pitchFamily="18" charset="0"/>
              </a:rPr>
              <a:t>Chủ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trương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giải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pháp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nghị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quyết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Đảng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pháp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luật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Nhà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nước</a:t>
            </a:r>
            <a:endParaRPr lang="en-US" dirty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dirty="0">
                <a:latin typeface="Times New Roman" pitchFamily="18" charset="0"/>
              </a:rPr>
              <a:t>-</a:t>
            </a:r>
            <a:r>
              <a:rPr lang="en-US" dirty="0" err="1">
                <a:latin typeface="Times New Roman" pitchFamily="18" charset="0"/>
              </a:rPr>
              <a:t>Kế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hoạch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công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tác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hàng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năm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quan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đơn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vị</a:t>
            </a:r>
            <a:r>
              <a:rPr lang="en-US" dirty="0">
                <a:latin typeface="Times New Roman" pitchFamily="18" charset="0"/>
              </a:rPr>
              <a:t>.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dirty="0">
                <a:latin typeface="Times New Roman" pitchFamily="18" charset="0"/>
              </a:rPr>
              <a:t>-</a:t>
            </a:r>
            <a:r>
              <a:rPr lang="en-US" dirty="0" err="1">
                <a:latin typeface="Times New Roman" pitchFamily="18" charset="0"/>
              </a:rPr>
              <a:t>Tổ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phong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trào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thi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đua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quan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đơn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vị</a:t>
            </a:r>
            <a:r>
              <a:rPr lang="en-US" dirty="0">
                <a:latin typeface="Times New Roman" pitchFamily="18" charset="0"/>
              </a:rPr>
              <a:t>. 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dirty="0">
                <a:latin typeface="Times New Roman" pitchFamily="18" charset="0"/>
              </a:rPr>
              <a:t>-</a:t>
            </a:r>
            <a:r>
              <a:rPr lang="en-US" dirty="0" err="1">
                <a:latin typeface="Times New Roman" pitchFamily="18" charset="0"/>
              </a:rPr>
              <a:t>Báo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cáo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sơ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kết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tổng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kết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quan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đơn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vị</a:t>
            </a:r>
            <a:r>
              <a:rPr lang="en-US" dirty="0">
                <a:latin typeface="Times New Roman" pitchFamily="18" charset="0"/>
              </a:rPr>
              <a:t>.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dirty="0">
                <a:latin typeface="Times New Roman" pitchFamily="18" charset="0"/>
              </a:rPr>
              <a:t>-</a:t>
            </a:r>
            <a:r>
              <a:rPr lang="en-US" dirty="0" err="1">
                <a:latin typeface="Times New Roman" pitchFamily="18" charset="0"/>
              </a:rPr>
              <a:t>Cải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tiến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tổ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hoạt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lề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lối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làm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việc</a:t>
            </a:r>
            <a:r>
              <a:rPr lang="en-US" dirty="0">
                <a:latin typeface="Times New Roman" pitchFamily="18" charset="0"/>
              </a:rPr>
              <a:t>; </a:t>
            </a:r>
          </a:p>
          <a:p>
            <a:pPr algn="just" eaLnBrk="1" hangingPunct="1">
              <a:lnSpc>
                <a:spcPct val="80000"/>
              </a:lnSpc>
            </a:pPr>
            <a:endParaRPr lang="en-US" dirty="0">
              <a:latin typeface="Times New Roman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689017"/>
      </p:ext>
    </p:extLst>
  </p:cSld>
  <p:clrMapOvr>
    <a:masterClrMapping/>
  </p:clrMapOvr>
  <p:transition xmlns:p14="http://schemas.microsoft.com/office/powerpoint/2010/main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en-US" dirty="0">
                <a:latin typeface="Times New Roman" pitchFamily="18" charset="0"/>
              </a:rPr>
              <a:t>-</a:t>
            </a:r>
            <a:r>
              <a:rPr lang="en-US" dirty="0" err="1">
                <a:latin typeface="Times New Roman" pitchFamily="18" charset="0"/>
              </a:rPr>
              <a:t>Phòng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chống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tham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nhũng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hành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tiết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kiệm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chống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lãng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phí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chống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quan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liêu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phiền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hà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sách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nhiễu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nhân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dân</a:t>
            </a:r>
            <a:r>
              <a:rPr lang="en-US" dirty="0">
                <a:latin typeface="Times New Roman" pitchFamily="18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dirty="0">
                <a:latin typeface="Times New Roman" pitchFamily="18" charset="0"/>
              </a:rPr>
              <a:t>-</a:t>
            </a:r>
            <a:r>
              <a:rPr lang="en-US" dirty="0" err="1">
                <a:latin typeface="Times New Roman" pitchFamily="18" charset="0"/>
              </a:rPr>
              <a:t>Kế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hoạch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tuyển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dụng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đào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tạo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bồi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dưỡng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cán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công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viên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</a:rPr>
              <a:t>; </a:t>
            </a:r>
            <a:r>
              <a:rPr lang="en-US" dirty="0" err="1">
                <a:latin typeface="Times New Roman" pitchFamily="18" charset="0"/>
              </a:rPr>
              <a:t>bầu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cử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bổ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nhiệm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cán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công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viên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</a:rPr>
              <a:t> 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dirty="0">
                <a:latin typeface="Times New Roman" pitchFamily="18" charset="0"/>
              </a:rPr>
              <a:t>-</a:t>
            </a:r>
            <a:r>
              <a:rPr lang="en-US" dirty="0" err="1">
                <a:latin typeface="Times New Roman" pitchFamily="18" charset="0"/>
              </a:rPr>
              <a:t>Thực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hiện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chế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độ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chính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sách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liên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quan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đến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quyền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và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lợi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ích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cán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bộ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công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chức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viên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chức</a:t>
            </a:r>
            <a:endParaRPr lang="en-US" dirty="0">
              <a:latin typeface="Times New Roman" pitchFamily="18" charset="0"/>
            </a:endParaRPr>
          </a:p>
          <a:p>
            <a:pPr algn="just" eaLnBrk="1" hangingPunct="1">
              <a:lnSpc>
                <a:spcPct val="80000"/>
              </a:lnSpc>
            </a:pPr>
            <a:r>
              <a:rPr lang="en-US" dirty="0">
                <a:latin typeface="Times New Roman" pitchFamily="18" charset="0"/>
              </a:rPr>
              <a:t>- </a:t>
            </a:r>
            <a:r>
              <a:rPr lang="en-US" dirty="0" err="1">
                <a:latin typeface="Times New Roman" pitchFamily="18" charset="0"/>
              </a:rPr>
              <a:t>Các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nội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quy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quy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chế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của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cơ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quan</a:t>
            </a:r>
            <a:r>
              <a:rPr lang="en-US" dirty="0">
                <a:latin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</a:rPr>
              <a:t>đơn</a:t>
            </a:r>
            <a:r>
              <a:rPr lang="en-US" dirty="0">
                <a:latin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</a:rPr>
              <a:t>vị</a:t>
            </a:r>
            <a:r>
              <a:rPr lang="en-US" dirty="0">
                <a:latin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460671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457200" y="203200"/>
            <a:ext cx="8229600" cy="74613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"/>
            <a:ext cx="8229600" cy="5902325"/>
          </a:xfrm>
        </p:spPr>
        <p:txBody>
          <a:bodyPr>
            <a:normAutofit fontScale="92500" lnSpcReduction="10000"/>
          </a:bodyPr>
          <a:lstStyle/>
          <a:p>
            <a:pPr marL="0" indent="0" algn="just" eaLnBrk="1" hangingPunct="1">
              <a:buFont typeface="Wingdings" pitchFamily="2" charset="2"/>
              <a:buNone/>
            </a:pPr>
            <a:r>
              <a:rPr lang="en-US" sz="3600" b="1" dirty="0" smtClean="0">
                <a:latin typeface="Times New Roman" pitchFamily="18" charset="0"/>
              </a:rPr>
              <a:t>b. </a:t>
            </a:r>
            <a:r>
              <a:rPr lang="en-US" sz="3600" b="1" dirty="0" err="1" smtClean="0">
                <a:latin typeface="Times New Roman" pitchFamily="18" charset="0"/>
              </a:rPr>
              <a:t>Hình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thức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tham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gia</a:t>
            </a:r>
            <a:r>
              <a:rPr lang="en-US" sz="3600" b="1" dirty="0" smtClean="0">
                <a:latin typeface="Times New Roman" pitchFamily="18" charset="0"/>
              </a:rPr>
              <a:t> ý </a:t>
            </a:r>
            <a:r>
              <a:rPr lang="en-US" sz="3600" b="1" dirty="0" err="1" smtClean="0">
                <a:latin typeface="Times New Roman" pitchFamily="18" charset="0"/>
              </a:rPr>
              <a:t>kiến</a:t>
            </a:r>
            <a:endParaRPr lang="en-US" sz="3600" b="1" dirty="0" smtClean="0">
              <a:latin typeface="Times New Roman" pitchFamily="18" charset="0"/>
            </a:endParaRPr>
          </a:p>
          <a:p>
            <a:pPr marL="0" indent="0" algn="just" eaLnBrk="1" hangingPunct="1"/>
            <a:r>
              <a:rPr lang="en-US" sz="3600" dirty="0" err="1" smtClean="0">
                <a:latin typeface="Times New Roman" pitchFamily="18" charset="0"/>
              </a:rPr>
              <a:t>Tham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gia</a:t>
            </a:r>
            <a:r>
              <a:rPr lang="en-US" sz="3600" dirty="0" smtClean="0">
                <a:latin typeface="Times New Roman" pitchFamily="18" charset="0"/>
              </a:rPr>
              <a:t> ý </a:t>
            </a:r>
            <a:r>
              <a:rPr lang="en-US" sz="3600" dirty="0" err="1" smtClean="0">
                <a:latin typeface="Times New Roman" pitchFamily="18" charset="0"/>
              </a:rPr>
              <a:t>kiến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trực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tiếp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hoặc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tham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gia</a:t>
            </a:r>
            <a:r>
              <a:rPr lang="en-US" sz="3600" dirty="0" smtClean="0">
                <a:latin typeface="Times New Roman" pitchFamily="18" charset="0"/>
              </a:rPr>
              <a:t> ý </a:t>
            </a:r>
            <a:r>
              <a:rPr lang="en-US" sz="3600" dirty="0" err="1" smtClean="0">
                <a:latin typeface="Times New Roman" pitchFamily="18" charset="0"/>
              </a:rPr>
              <a:t>kiến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thông</a:t>
            </a:r>
            <a:r>
              <a:rPr lang="en-US" sz="3600" dirty="0" smtClean="0">
                <a:latin typeface="Times New Roman" pitchFamily="18" charset="0"/>
              </a:rPr>
              <a:t> qua </a:t>
            </a:r>
            <a:r>
              <a:rPr lang="en-US" sz="3600" dirty="0" err="1" smtClean="0">
                <a:latin typeface="Times New Roman" pitchFamily="18" charset="0"/>
              </a:rPr>
              <a:t>người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đại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diện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với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người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đứng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đầu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cơ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quan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đơn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vị</a:t>
            </a:r>
            <a:r>
              <a:rPr lang="en-US" sz="3600" dirty="0" smtClean="0">
                <a:latin typeface="Times New Roman" pitchFamily="18" charset="0"/>
              </a:rPr>
              <a:t>.</a:t>
            </a:r>
          </a:p>
          <a:p>
            <a:pPr marL="0" indent="0" algn="just" eaLnBrk="1" hangingPunct="1"/>
            <a:r>
              <a:rPr lang="en-US" sz="3600" dirty="0" err="1" smtClean="0">
                <a:latin typeface="Times New Roman" pitchFamily="18" charset="0"/>
              </a:rPr>
              <a:t>Hội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nghị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cán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bộ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công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viên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cơ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quan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đơn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vị</a:t>
            </a:r>
            <a:r>
              <a:rPr lang="en-US" sz="3600" dirty="0" smtClean="0">
                <a:latin typeface="Times New Roman" pitchFamily="18" charset="0"/>
              </a:rPr>
              <a:t>.</a:t>
            </a:r>
          </a:p>
          <a:p>
            <a:pPr marL="0" indent="0" algn="just" eaLnBrk="1" hangingPunct="1"/>
            <a:r>
              <a:rPr lang="en-US" sz="3600" dirty="0" err="1" smtClean="0">
                <a:latin typeface="Times New Roman" pitchFamily="18" charset="0"/>
              </a:rPr>
              <a:t>Phát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phiếu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hỏi</a:t>
            </a:r>
            <a:r>
              <a:rPr lang="en-US" sz="3600" dirty="0" smtClean="0">
                <a:latin typeface="Times New Roman" pitchFamily="18" charset="0"/>
              </a:rPr>
              <a:t> ý </a:t>
            </a:r>
            <a:r>
              <a:rPr lang="en-US" sz="3600" dirty="0" err="1" smtClean="0">
                <a:latin typeface="Times New Roman" pitchFamily="18" charset="0"/>
              </a:rPr>
              <a:t>kiến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trực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tiếp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gửi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dự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thảo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văn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bản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để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cán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bộ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công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viên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tham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gia</a:t>
            </a:r>
            <a:r>
              <a:rPr lang="en-US" sz="3600" dirty="0" smtClean="0">
                <a:latin typeface="Times New Roman" pitchFamily="18" charset="0"/>
              </a:rPr>
              <a:t> ý </a:t>
            </a:r>
            <a:r>
              <a:rPr lang="en-US" sz="3600" dirty="0" err="1" smtClean="0">
                <a:latin typeface="Times New Roman" pitchFamily="18" charset="0"/>
              </a:rPr>
              <a:t>kiến</a:t>
            </a:r>
            <a:r>
              <a:rPr lang="en-US" sz="3600" dirty="0" smtClean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1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1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 flipV="1">
            <a:off x="533400" y="228600"/>
            <a:ext cx="8305800" cy="76200"/>
          </a:xfrm>
        </p:spPr>
        <p:txBody>
          <a:bodyPr/>
          <a:lstStyle/>
          <a:p>
            <a:pPr eaLnBrk="1" hangingPunct="1"/>
            <a:endParaRPr lang="en-US" sz="2800" dirty="0" smtClean="0">
              <a:latin typeface="Times New Roman" pitchFamily="18" charset="0"/>
            </a:endParaRP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81000"/>
            <a:ext cx="8229600" cy="6477000"/>
          </a:xfrm>
        </p:spPr>
        <p:txBody>
          <a:bodyPr>
            <a:normAutofit fontScale="92500" lnSpcReduction="10000"/>
          </a:bodyPr>
          <a:lstStyle/>
          <a:p>
            <a:pPr marL="114300" lvl="1" indent="0" algn="just">
              <a:spcBef>
                <a:spcPct val="0"/>
              </a:spcBef>
              <a:buClrTx/>
              <a:buSzPct val="100000"/>
              <a:buFontTx/>
              <a:buNone/>
            </a:pP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</a:rPr>
              <a:t>3.</a:t>
            </a:r>
            <a:r>
              <a:rPr lang="en-US" sz="3000" b="1" dirty="0" smtClean="0">
                <a:latin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</a:rPr>
              <a:t>Những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</a:rPr>
              <a:t>việc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</a:rPr>
              <a:t>cán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</a:rPr>
              <a:t>bộ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</a:rPr>
              <a:t>công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</a:rPr>
              <a:t>chức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</a:rPr>
              <a:t>viên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</a:rPr>
              <a:t>chức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</a:rPr>
              <a:t>giám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</a:rPr>
              <a:t>sát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</a:rPr>
              <a:t>kiểm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FF0000"/>
                </a:solidFill>
                <a:latin typeface="Times New Roman" pitchFamily="18" charset="0"/>
              </a:rPr>
              <a:t>tra</a:t>
            </a:r>
            <a:endParaRPr lang="en-US" sz="3000" b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marL="114300" lvl="1" indent="0" algn="just">
              <a:spcBef>
                <a:spcPct val="0"/>
              </a:spcBef>
              <a:buClrTx/>
              <a:buSzPct val="100000"/>
              <a:buFontTx/>
              <a:buNone/>
            </a:pPr>
            <a:r>
              <a:rPr lang="en-US" sz="3000" b="1" dirty="0" smtClean="0">
                <a:latin typeface="Times New Roman" pitchFamily="18" charset="0"/>
              </a:rPr>
              <a:t>a. </a:t>
            </a:r>
            <a:r>
              <a:rPr lang="en-US" sz="3000" b="1" dirty="0" err="1" smtClean="0">
                <a:latin typeface="Times New Roman" pitchFamily="18" charset="0"/>
              </a:rPr>
              <a:t>Nội</a:t>
            </a:r>
            <a:r>
              <a:rPr lang="en-US" sz="3000" b="1" dirty="0" smtClean="0">
                <a:latin typeface="Times New Roman" pitchFamily="18" charset="0"/>
              </a:rPr>
              <a:t> dung</a:t>
            </a:r>
          </a:p>
          <a:p>
            <a:pPr marL="114300" lvl="1" indent="0" algn="just">
              <a:spcBef>
                <a:spcPct val="0"/>
              </a:spcBef>
              <a:buClrTx/>
              <a:buSzPct val="100000"/>
              <a:buFontTx/>
              <a:buNone/>
            </a:pPr>
            <a:r>
              <a:rPr lang="en-US" sz="3000" dirty="0" smtClean="0">
                <a:latin typeface="Times New Roman" pitchFamily="18" charset="0"/>
              </a:rPr>
              <a:t>-</a:t>
            </a:r>
            <a:r>
              <a:rPr lang="en-US" sz="3000" dirty="0" err="1" smtClean="0">
                <a:latin typeface="Times New Roman" pitchFamily="18" charset="0"/>
              </a:rPr>
              <a:t>Thực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hiện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chủ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trương</a:t>
            </a:r>
            <a:r>
              <a:rPr lang="en-US" sz="3000" dirty="0" smtClean="0">
                <a:latin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</a:rPr>
              <a:t>chính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sách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của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Đảng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và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pháp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luật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của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Nhà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nước</a:t>
            </a:r>
            <a:r>
              <a:rPr lang="en-US" sz="3000" dirty="0" smtClean="0">
                <a:latin typeface="Times New Roman" pitchFamily="18" charset="0"/>
              </a:rPr>
              <a:t>, </a:t>
            </a:r>
          </a:p>
          <a:p>
            <a:pPr marL="114300" lvl="1" indent="0" algn="just">
              <a:spcBef>
                <a:spcPct val="0"/>
              </a:spcBef>
              <a:buClrTx/>
              <a:buSzPct val="100000"/>
              <a:buFontTx/>
              <a:buNone/>
            </a:pPr>
            <a:r>
              <a:rPr lang="en-US" sz="3000" dirty="0" smtClean="0">
                <a:latin typeface="Times New Roman" pitchFamily="18" charset="0"/>
              </a:rPr>
              <a:t>-</a:t>
            </a:r>
            <a:r>
              <a:rPr lang="en-US" sz="3000" dirty="0" err="1" smtClean="0">
                <a:latin typeface="Times New Roman" pitchFamily="18" charset="0"/>
              </a:rPr>
              <a:t>kế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hoạch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công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tác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hàng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năm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của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cơ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quan</a:t>
            </a:r>
            <a:r>
              <a:rPr lang="en-US" sz="3000" dirty="0" smtClean="0">
                <a:latin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</a:rPr>
              <a:t>đơn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vị</a:t>
            </a:r>
            <a:r>
              <a:rPr lang="en-US" sz="3000" dirty="0" smtClean="0">
                <a:latin typeface="Times New Roman" pitchFamily="18" charset="0"/>
              </a:rPr>
              <a:t>. </a:t>
            </a:r>
          </a:p>
          <a:p>
            <a:pPr marL="114300" lvl="1" indent="0" algn="just">
              <a:spcBef>
                <a:spcPct val="0"/>
              </a:spcBef>
              <a:buClrTx/>
              <a:buSzPct val="100000"/>
              <a:buFontTx/>
              <a:buNone/>
            </a:pPr>
            <a:r>
              <a:rPr lang="en-US" sz="3000" dirty="0" smtClean="0">
                <a:latin typeface="Times New Roman" pitchFamily="18" charset="0"/>
              </a:rPr>
              <a:t>-</a:t>
            </a:r>
            <a:r>
              <a:rPr lang="en-US" sz="3000" dirty="0" err="1" smtClean="0">
                <a:latin typeface="Times New Roman" pitchFamily="18" charset="0"/>
              </a:rPr>
              <a:t>Sử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dụng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kinh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phí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hoạt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động</a:t>
            </a:r>
            <a:r>
              <a:rPr lang="en-US" sz="3000" dirty="0" smtClean="0">
                <a:latin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</a:rPr>
              <a:t>chế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độ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quản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lý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và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sử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dụng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tài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sản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của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cơ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quan</a:t>
            </a:r>
            <a:r>
              <a:rPr lang="en-US" sz="3000" dirty="0" smtClean="0">
                <a:latin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</a:rPr>
              <a:t>đơn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vị</a:t>
            </a:r>
            <a:r>
              <a:rPr lang="en-US" sz="3000" dirty="0" smtClean="0">
                <a:latin typeface="Times New Roman" pitchFamily="18" charset="0"/>
              </a:rPr>
              <a:t> </a:t>
            </a:r>
          </a:p>
          <a:p>
            <a:pPr marL="114300" lvl="1" indent="0" algn="just">
              <a:spcBef>
                <a:spcPct val="0"/>
              </a:spcBef>
              <a:buClrTx/>
              <a:buSzPct val="100000"/>
              <a:buFontTx/>
              <a:buNone/>
            </a:pPr>
            <a:r>
              <a:rPr lang="en-US" sz="3000" dirty="0" smtClean="0">
                <a:latin typeface="Times New Roman" pitchFamily="18" charset="0"/>
              </a:rPr>
              <a:t>-</a:t>
            </a:r>
            <a:r>
              <a:rPr lang="en-US" sz="3000" dirty="0" err="1" smtClean="0">
                <a:latin typeface="Times New Roman" pitchFamily="18" charset="0"/>
              </a:rPr>
              <a:t>Thực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hiện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các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nội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quy</a:t>
            </a:r>
            <a:r>
              <a:rPr lang="en-US" sz="3000" dirty="0" smtClean="0">
                <a:latin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</a:rPr>
              <a:t>quy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chế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của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cơ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quan</a:t>
            </a:r>
            <a:r>
              <a:rPr lang="en-US" sz="3000" dirty="0" smtClean="0">
                <a:latin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</a:rPr>
              <a:t>đơn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vị</a:t>
            </a:r>
            <a:r>
              <a:rPr lang="en-US" sz="3000" dirty="0" smtClean="0">
                <a:latin typeface="Times New Roman" pitchFamily="18" charset="0"/>
              </a:rPr>
              <a:t>. </a:t>
            </a:r>
          </a:p>
          <a:p>
            <a:pPr marL="114300" lvl="1" indent="0" algn="just">
              <a:spcBef>
                <a:spcPct val="0"/>
              </a:spcBef>
              <a:buClrTx/>
              <a:buSzPct val="100000"/>
              <a:buFontTx/>
              <a:buNone/>
            </a:pPr>
            <a:r>
              <a:rPr lang="en-US" sz="3000" dirty="0" smtClean="0">
                <a:latin typeface="Times New Roman" pitchFamily="18" charset="0"/>
              </a:rPr>
              <a:t>-</a:t>
            </a:r>
            <a:r>
              <a:rPr lang="en-US" sz="3000" dirty="0" err="1" smtClean="0">
                <a:latin typeface="Times New Roman" pitchFamily="18" charset="0"/>
              </a:rPr>
              <a:t>Thực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hiện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các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chế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độ</a:t>
            </a:r>
            <a:r>
              <a:rPr lang="en-US" sz="3000" dirty="0" smtClean="0">
                <a:latin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</a:rPr>
              <a:t>chính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sách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của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Nhà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nước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về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quyền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và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lợi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ích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của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cán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bộ</a:t>
            </a:r>
            <a:r>
              <a:rPr lang="en-US" sz="3000" dirty="0" smtClean="0">
                <a:latin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</a:rPr>
              <a:t>công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chức</a:t>
            </a:r>
            <a:r>
              <a:rPr lang="en-US" sz="3000" dirty="0" smtClean="0">
                <a:latin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</a:rPr>
              <a:t>viên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chức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trong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cơ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quan</a:t>
            </a:r>
            <a:r>
              <a:rPr lang="en-US" sz="3000" dirty="0" smtClean="0">
                <a:latin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</a:rPr>
              <a:t>đơn</a:t>
            </a:r>
            <a:r>
              <a:rPr lang="en-US" sz="3000" dirty="0" smtClean="0">
                <a:latin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</a:rPr>
              <a:t>vị</a:t>
            </a:r>
            <a:r>
              <a:rPr lang="en-US" sz="3000" dirty="0" smtClean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484187"/>
          </a:xfrm>
        </p:spPr>
        <p:txBody>
          <a:bodyPr/>
          <a:lstStyle/>
          <a:p>
            <a:pPr eaLnBrk="1" hangingPunct="1"/>
            <a:r>
              <a:rPr lang="en-US" sz="3600" b="1" dirty="0" err="1" smtClean="0">
                <a:latin typeface="Times New Roman" pitchFamily="18" charset="0"/>
              </a:rPr>
              <a:t>b.Hình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thức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giám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sát</a:t>
            </a:r>
            <a:r>
              <a:rPr lang="en-US" sz="3600" b="1" dirty="0" smtClean="0">
                <a:latin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</a:rPr>
              <a:t>kiểm</a:t>
            </a:r>
            <a:r>
              <a:rPr lang="en-US" sz="3600" b="1" dirty="0" smtClean="0">
                <a:latin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</a:rPr>
              <a:t>tra</a:t>
            </a:r>
            <a:endParaRPr lang="en-US" sz="3600" b="1" dirty="0" smtClean="0">
              <a:latin typeface="Times New Roman" pitchFamily="18" charset="0"/>
            </a:endParaRP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92796"/>
            <a:ext cx="8229600" cy="4538129"/>
          </a:xfrm>
        </p:spPr>
        <p:txBody>
          <a:bodyPr>
            <a:normAutofit fontScale="92500" lnSpcReduction="10000"/>
          </a:bodyPr>
          <a:lstStyle/>
          <a:p>
            <a:pPr algn="just" eaLnBrk="1" hangingPunct="1">
              <a:buFont typeface="Wingdings" pitchFamily="2" charset="2"/>
              <a:buNone/>
            </a:pPr>
            <a:r>
              <a:rPr lang="en-US" sz="3600" dirty="0" smtClean="0">
                <a:latin typeface="Times New Roman" pitchFamily="18" charset="0"/>
              </a:rPr>
              <a:t>		*</a:t>
            </a:r>
            <a:r>
              <a:rPr lang="en-US" sz="3600" dirty="0" err="1" smtClean="0">
                <a:latin typeface="Times New Roman" pitchFamily="18" charset="0"/>
              </a:rPr>
              <a:t>Hoạt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động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</a:rPr>
              <a:t> Ban </a:t>
            </a:r>
            <a:r>
              <a:rPr lang="en-US" sz="3600" dirty="0" err="1" smtClean="0">
                <a:latin typeface="Times New Roman" pitchFamily="18" charset="0"/>
              </a:rPr>
              <a:t>Thanh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tra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nhân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dân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cơ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quan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đơn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vị</a:t>
            </a:r>
            <a:r>
              <a:rPr lang="en-US" sz="3600" dirty="0" smtClean="0">
                <a:latin typeface="Times New Roman" pitchFamily="18" charset="0"/>
              </a:rPr>
              <a:t>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en-US" sz="3600" dirty="0" smtClean="0">
                <a:latin typeface="Times New Roman" pitchFamily="18" charset="0"/>
              </a:rPr>
              <a:t>		*</a:t>
            </a:r>
            <a:r>
              <a:rPr lang="en-US" sz="3600" dirty="0" err="1" smtClean="0">
                <a:latin typeface="Times New Roman" pitchFamily="18" charset="0"/>
              </a:rPr>
              <a:t>Thông</a:t>
            </a:r>
            <a:r>
              <a:rPr lang="en-US" sz="3600" dirty="0" smtClean="0">
                <a:latin typeface="Times New Roman" pitchFamily="18" charset="0"/>
              </a:rPr>
              <a:t> qua </a:t>
            </a:r>
            <a:r>
              <a:rPr lang="en-US" sz="3600" dirty="0" err="1" smtClean="0">
                <a:latin typeface="Times New Roman" pitchFamily="18" charset="0"/>
              </a:rPr>
              <a:t>kiểm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điểm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công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tác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tự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phê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bình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phê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bình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trong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cuộc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họp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định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kỳ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cơ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quan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đơn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vị</a:t>
            </a:r>
            <a:r>
              <a:rPr lang="en-US" sz="3600" dirty="0" smtClean="0">
                <a:latin typeface="Times New Roman" pitchFamily="18" charset="0"/>
              </a:rPr>
              <a:t>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en-US" sz="3600" dirty="0" smtClean="0">
                <a:latin typeface="Times New Roman" pitchFamily="18" charset="0"/>
              </a:rPr>
              <a:t>		*</a:t>
            </a:r>
            <a:r>
              <a:rPr lang="en-US" sz="3600" dirty="0" err="1" smtClean="0">
                <a:latin typeface="Times New Roman" pitchFamily="18" charset="0"/>
              </a:rPr>
              <a:t>Thông</a:t>
            </a:r>
            <a:r>
              <a:rPr lang="en-US" sz="3600" dirty="0" smtClean="0">
                <a:latin typeface="Times New Roman" pitchFamily="18" charset="0"/>
              </a:rPr>
              <a:t> qua </a:t>
            </a:r>
            <a:r>
              <a:rPr lang="en-US" sz="3600" dirty="0" err="1" smtClean="0">
                <a:latin typeface="Times New Roman" pitchFamily="18" charset="0"/>
              </a:rPr>
              <a:t>hội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nghị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cán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bộ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công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viên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cơ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quan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đơn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vị</a:t>
            </a:r>
            <a:r>
              <a:rPr lang="en-US" sz="3600" dirty="0" smtClean="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8" grpId="0"/>
      <p:bldP spid="214019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just" eaLnBrk="1" hangingPunct="1"/>
            <a:r>
              <a:rPr lang="en-US" sz="3200" dirty="0" smtClean="0">
                <a:latin typeface="Times New Roman" pitchFamily="18" charset="0"/>
              </a:rPr>
              <a:t>4.Dân </a:t>
            </a:r>
            <a:r>
              <a:rPr lang="en-US" sz="3200" dirty="0" err="1" smtClean="0">
                <a:latin typeface="Times New Roman" pitchFamily="18" charset="0"/>
              </a:rPr>
              <a:t>chủ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trong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hệ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quyết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công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với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công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dân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cơ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đơn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vị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tổ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chức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có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liên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quan</a:t>
            </a:r>
            <a:endParaRPr lang="en-US" sz="3200" dirty="0" smtClean="0">
              <a:latin typeface="Times New Roman" pitchFamily="18" charset="0"/>
            </a:endParaRP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683125"/>
          </a:xfrm>
        </p:spPr>
        <p:txBody>
          <a:bodyPr>
            <a:normAutofit fontScale="92500" lnSpcReduction="20000"/>
          </a:bodyPr>
          <a:lstStyle/>
          <a:p>
            <a:pPr marL="0" indent="0" eaLnBrk="1" hangingPunct="1">
              <a:buFont typeface="Wingdings" pitchFamily="2" charset="2"/>
              <a:buNone/>
            </a:pP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a.Trách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nhiệm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của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người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đứng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đầu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cơ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quan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đơn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vị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</a:rPr>
              <a:t>: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phải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công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khai</a:t>
            </a:r>
            <a:endParaRPr lang="en-US" sz="3200" b="1" dirty="0" smtClean="0">
              <a:latin typeface="Times New Roman" pitchFamily="18" charset="0"/>
            </a:endParaRPr>
          </a:p>
          <a:p>
            <a:pPr eaLnBrk="1" hangingPunct="1"/>
            <a:r>
              <a:rPr lang="en-US" sz="3200" dirty="0" err="1" smtClean="0">
                <a:latin typeface="Times New Roman" pitchFamily="18" charset="0"/>
              </a:rPr>
              <a:t>Bộ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phận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chịu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trách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nhiệm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quyết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công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có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liên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</a:rPr>
              <a:t>;</a:t>
            </a:r>
          </a:p>
          <a:p>
            <a:pPr marL="0" indent="0" eaLnBrk="1" hangingPunct="1"/>
            <a:r>
              <a:rPr lang="en-US" sz="3200" dirty="0" err="1" smtClean="0">
                <a:latin typeface="Times New Roman" pitchFamily="18" charset="0"/>
              </a:rPr>
              <a:t>Thủ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tục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hành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chính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quyết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công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</a:rPr>
              <a:t>;</a:t>
            </a:r>
          </a:p>
          <a:p>
            <a:pPr marL="0" indent="0" eaLnBrk="1" hangingPunct="1"/>
            <a:r>
              <a:rPr lang="en-US" sz="3200" dirty="0" err="1" smtClean="0">
                <a:latin typeface="Times New Roman" pitchFamily="18" charset="0"/>
              </a:rPr>
              <a:t>Mẫu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đơn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từ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hồ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sơ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cho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từng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loại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công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</a:rPr>
              <a:t>;</a:t>
            </a:r>
          </a:p>
          <a:p>
            <a:pPr marL="0" indent="0" eaLnBrk="1" hangingPunct="1"/>
            <a:r>
              <a:rPr lang="en-US" sz="3200" dirty="0" err="1" smtClean="0">
                <a:latin typeface="Times New Roman" pitchFamily="18" charset="0"/>
              </a:rPr>
              <a:t>Phí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lệ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phí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theo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quy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định</a:t>
            </a:r>
            <a:r>
              <a:rPr lang="en-US" sz="3200" dirty="0" smtClean="0">
                <a:latin typeface="Times New Roman" pitchFamily="18" charset="0"/>
              </a:rPr>
              <a:t>;</a:t>
            </a:r>
          </a:p>
          <a:p>
            <a:pPr marL="0" indent="0" eaLnBrk="1" hangingPunct="1"/>
            <a:r>
              <a:rPr lang="en-US" sz="3200" dirty="0" err="1" smtClean="0">
                <a:latin typeface="Times New Roman" pitchFamily="18" charset="0"/>
              </a:rPr>
              <a:t>Thời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gian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giải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quyết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từng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loại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công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việc</a:t>
            </a:r>
            <a:r>
              <a:rPr lang="en-US" sz="3200" dirty="0" smtClean="0">
                <a:latin typeface="Times New Roman" pitchFamily="18" charset="0"/>
              </a:rPr>
              <a:t>.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sz="32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0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50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3999" cy="1268760"/>
          </a:xfrm>
        </p:spPr>
        <p:txBody>
          <a:bodyPr/>
          <a:lstStyle/>
          <a:p>
            <a:pPr algn="just" eaLnBrk="1" hangingPunct="1"/>
            <a:r>
              <a:rPr lang="en-US" b="1" dirty="0" err="1" smtClean="0">
                <a:latin typeface="Times New Roman" pitchFamily="18" charset="0"/>
              </a:rPr>
              <a:t>b.Trách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nhiệm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của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cán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bộ</a:t>
            </a:r>
            <a:r>
              <a:rPr lang="en-US" b="1" dirty="0" smtClean="0">
                <a:latin typeface="Times New Roman" pitchFamily="18" charset="0"/>
              </a:rPr>
              <a:t>, </a:t>
            </a:r>
            <a:r>
              <a:rPr lang="en-US" b="1" dirty="0" err="1" smtClean="0">
                <a:latin typeface="Times New Roman" pitchFamily="18" charset="0"/>
              </a:rPr>
              <a:t>công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chức</a:t>
            </a:r>
            <a:r>
              <a:rPr lang="en-US" b="1" dirty="0" smtClean="0">
                <a:latin typeface="Times New Roman" pitchFamily="18" charset="0"/>
              </a:rPr>
              <a:t>, </a:t>
            </a:r>
            <a:r>
              <a:rPr lang="en-US" b="1" dirty="0" err="1" smtClean="0">
                <a:latin typeface="Times New Roman" pitchFamily="18" charset="0"/>
              </a:rPr>
              <a:t>viên</a:t>
            </a:r>
            <a:r>
              <a:rPr lang="en-US" b="1" dirty="0" smtClean="0">
                <a:latin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</a:rPr>
              <a:t>chức</a:t>
            </a:r>
            <a:endParaRPr lang="en-US" b="1" dirty="0" smtClean="0">
              <a:latin typeface="Times New Roman" pitchFamily="18" charset="0"/>
            </a:endParaRPr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56184"/>
            <a:ext cx="9144000" cy="5697252"/>
          </a:xfrm>
        </p:spPr>
        <p:txBody>
          <a:bodyPr/>
          <a:lstStyle/>
          <a:p>
            <a:pPr marL="63500" indent="-635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3200" dirty="0" smtClean="0">
                <a:latin typeface="Times New Roman" pitchFamily="18" charset="0"/>
              </a:rPr>
              <a:t>-</a:t>
            </a:r>
            <a:r>
              <a:rPr lang="en-US" sz="3600" dirty="0" err="1" smtClean="0">
                <a:latin typeface="Times New Roman" pitchFamily="18" charset="0"/>
              </a:rPr>
              <a:t>Chỉ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được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tiếp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nhận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tài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liệu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giải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quyết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công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việc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công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dân</a:t>
            </a:r>
            <a:r>
              <a:rPr lang="en-US" sz="3600" dirty="0" smtClean="0">
                <a:latin typeface="Times New Roman" pitchFamily="18" charset="0"/>
              </a:rPr>
              <a:t>, </a:t>
            </a:r>
            <a:r>
              <a:rPr lang="en-US" sz="3600" dirty="0" err="1" smtClean="0">
                <a:latin typeface="Times New Roman" pitchFamily="18" charset="0"/>
              </a:rPr>
              <a:t>tổ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chức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tại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trụ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sở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làm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việc</a:t>
            </a:r>
            <a:r>
              <a:rPr lang="en-US" sz="3600" dirty="0" smtClean="0">
                <a:latin typeface="Times New Roman" pitchFamily="18" charset="0"/>
              </a:rPr>
              <a:t> </a:t>
            </a:r>
          </a:p>
          <a:p>
            <a:pPr marL="63500" indent="-635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3600" dirty="0" smtClean="0">
                <a:latin typeface="Times New Roman" pitchFamily="18" charset="0"/>
              </a:rPr>
              <a:t>-</a:t>
            </a:r>
            <a:r>
              <a:rPr lang="en-US" sz="3600" dirty="0" err="1" smtClean="0">
                <a:latin typeface="Times New Roman" pitchFamily="18" charset="0"/>
              </a:rPr>
              <a:t>Trách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nhiệm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giải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quyết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yêu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cầu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đó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theo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thẩm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quyền</a:t>
            </a:r>
            <a:r>
              <a:rPr lang="en-US" sz="3600" dirty="0" smtClean="0">
                <a:latin typeface="Times New Roman" pitchFamily="18" charset="0"/>
              </a:rPr>
              <a:t>. </a:t>
            </a:r>
          </a:p>
          <a:p>
            <a:pPr marL="63500" indent="-635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3600" dirty="0" smtClean="0">
                <a:latin typeface="Times New Roman" pitchFamily="18" charset="0"/>
              </a:rPr>
              <a:t>-</a:t>
            </a:r>
            <a:r>
              <a:rPr lang="en-US" sz="3600" dirty="0" err="1" smtClean="0">
                <a:latin typeface="Times New Roman" pitchFamily="18" charset="0"/>
              </a:rPr>
              <a:t>Nghiên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cứu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xử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lý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kịp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thời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giải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quyết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theo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đúng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quy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định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của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pháp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luật</a:t>
            </a:r>
            <a:r>
              <a:rPr lang="en-US" sz="3600" dirty="0" smtClean="0">
                <a:latin typeface="Times New Roman" pitchFamily="18" charset="0"/>
              </a:rPr>
              <a:t> </a:t>
            </a:r>
          </a:p>
          <a:p>
            <a:pPr marL="63500" indent="-63500"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3600" dirty="0" smtClean="0">
                <a:latin typeface="Times New Roman" pitchFamily="18" charset="0"/>
              </a:rPr>
              <a:t>-</a:t>
            </a:r>
            <a:r>
              <a:rPr lang="en-US" sz="3600" dirty="0" err="1" smtClean="0">
                <a:latin typeface="Times New Roman" pitchFamily="18" charset="0"/>
              </a:rPr>
              <a:t>Phải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chấp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hành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đúng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thời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hạn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theo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quy</a:t>
            </a:r>
            <a:r>
              <a:rPr lang="en-US" sz="3600" dirty="0" smtClean="0">
                <a:latin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</a:rPr>
              <a:t>định</a:t>
            </a:r>
            <a:endParaRPr lang="en-US" sz="3600" dirty="0" smtClean="0">
              <a:latin typeface="Times New Roman" pitchFamily="18" charset="0"/>
            </a:endParaRPr>
          </a:p>
          <a:p>
            <a:pPr marL="63500" indent="-63500" algn="just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3600" dirty="0" smtClean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6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6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6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6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6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6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6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6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6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7478688"/>
          </a:xfrm>
        </p:spPr>
        <p:txBody>
          <a:bodyPr/>
          <a:lstStyle/>
          <a:p>
            <a:pPr marL="63500" indent="-6350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800" b="1" dirty="0" err="1" smtClean="0">
                <a:latin typeface="Times New Roman" pitchFamily="18" charset="0"/>
              </a:rPr>
              <a:t>Quan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hệ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người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đứng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đầu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với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cơ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quan</a:t>
            </a:r>
            <a:r>
              <a:rPr lang="en-US" sz="2800" b="1" dirty="0" smtClean="0">
                <a:latin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</a:rPr>
              <a:t>đơn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vị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cấp</a:t>
            </a:r>
            <a:r>
              <a:rPr lang="en-US" sz="2800" b="1" dirty="0" smtClean="0">
                <a:latin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</a:rPr>
              <a:t>trên</a:t>
            </a:r>
            <a:endParaRPr lang="en-US" sz="2800" b="1" dirty="0" smtClean="0">
              <a:latin typeface="Times New Roman" pitchFamily="18" charset="0"/>
            </a:endParaRPr>
          </a:p>
          <a:p>
            <a:pPr marL="63500" indent="-63500" algn="just" eaLnBrk="1" hangingPunct="1">
              <a:lnSpc>
                <a:spcPct val="90000"/>
              </a:lnSpc>
            </a:pPr>
            <a:r>
              <a:rPr lang="en-US" sz="2600" b="1" i="1" dirty="0" err="1" smtClean="0">
                <a:latin typeface="Times New Roman" pitchFamily="18" charset="0"/>
              </a:rPr>
              <a:t>Chấp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hành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quyết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định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của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cấp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trên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</a:p>
          <a:p>
            <a:pPr marL="63500" indent="-63500" algn="just" eaLnBrk="1" hangingPunct="1">
              <a:lnSpc>
                <a:spcPct val="90000"/>
              </a:lnSpc>
            </a:pPr>
            <a:r>
              <a:rPr lang="en-US" sz="2600" b="1" i="1" dirty="0" err="1" smtClean="0">
                <a:latin typeface="Times New Roman" pitchFamily="18" charset="0"/>
              </a:rPr>
              <a:t>Phản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ánh</a:t>
            </a:r>
            <a:r>
              <a:rPr lang="en-US" sz="2600" b="1" i="1" dirty="0" smtClean="0">
                <a:latin typeface="Times New Roman" pitchFamily="18" charset="0"/>
              </a:rPr>
              <a:t> ý </a:t>
            </a:r>
            <a:r>
              <a:rPr lang="en-US" sz="2600" b="1" i="1" dirty="0" err="1" smtClean="0">
                <a:latin typeface="Times New Roman" pitchFamily="18" charset="0"/>
              </a:rPr>
              <a:t>kiến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cấp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trên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những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vướng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mắc</a:t>
            </a:r>
            <a:r>
              <a:rPr lang="en-US" sz="2600" b="1" i="1" dirty="0" smtClean="0">
                <a:latin typeface="Times New Roman" pitchFamily="18" charset="0"/>
              </a:rPr>
              <a:t>, </a:t>
            </a:r>
            <a:r>
              <a:rPr lang="en-US" sz="2600" b="1" i="1" dirty="0" err="1" smtClean="0">
                <a:latin typeface="Times New Roman" pitchFamily="18" charset="0"/>
              </a:rPr>
              <a:t>khó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khăn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trong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quá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trình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thực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hiện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chức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năng</a:t>
            </a:r>
            <a:r>
              <a:rPr lang="en-US" sz="2600" b="1" i="1" dirty="0" smtClean="0">
                <a:latin typeface="Times New Roman" pitchFamily="18" charset="0"/>
              </a:rPr>
              <a:t>, </a:t>
            </a:r>
            <a:r>
              <a:rPr lang="en-US" sz="2600" b="1" i="1" dirty="0" err="1" smtClean="0">
                <a:latin typeface="Times New Roman" pitchFamily="18" charset="0"/>
              </a:rPr>
              <a:t>nhiệm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</a:rPr>
              <a:t>vụ</a:t>
            </a:r>
            <a:r>
              <a:rPr lang="en-US" sz="2600" b="1" i="1" dirty="0" smtClean="0">
                <a:latin typeface="Times New Roman" pitchFamily="18" charset="0"/>
              </a:rPr>
              <a:t> </a:t>
            </a:r>
          </a:p>
          <a:p>
            <a:pPr marL="63500" indent="-63500" algn="just" eaLnBrk="1" hangingPunct="1">
              <a:lnSpc>
                <a:spcPct val="90000"/>
              </a:lnSpc>
            </a:pPr>
            <a:r>
              <a:rPr lang="en-US" sz="2600" dirty="0" err="1" smtClean="0">
                <a:latin typeface="Times New Roman" pitchFamily="18" charset="0"/>
              </a:rPr>
              <a:t>kiến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nghị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đơn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vị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cấp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trên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những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vấn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đề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không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phù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hợp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cần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sửa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đổi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bổ</a:t>
            </a:r>
            <a:r>
              <a:rPr lang="en-US" sz="2600" dirty="0" smtClean="0">
                <a:latin typeface="Times New Roman" pitchFamily="18" charset="0"/>
              </a:rPr>
              <a:t> sung </a:t>
            </a:r>
            <a:r>
              <a:rPr lang="en-US" sz="2600" dirty="0" err="1" smtClean="0">
                <a:latin typeface="Times New Roman" pitchFamily="18" charset="0"/>
              </a:rPr>
              <a:t>trong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chế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độ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chính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sách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quy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định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của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pháp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luật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và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trong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chỉ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đạo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điều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hành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của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đơn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vị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cấp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trên</a:t>
            </a:r>
            <a:r>
              <a:rPr lang="en-US" sz="2600" dirty="0" smtClean="0">
                <a:latin typeface="Times New Roman" pitchFamily="18" charset="0"/>
              </a:rPr>
              <a:t>.</a:t>
            </a:r>
          </a:p>
          <a:p>
            <a:pPr marL="63500" indent="-63500" algn="just" eaLnBrk="1" hangingPunct="1">
              <a:lnSpc>
                <a:spcPct val="90000"/>
              </a:lnSpc>
            </a:pPr>
            <a:r>
              <a:rPr lang="en-US" sz="2600" dirty="0" err="1" smtClean="0">
                <a:latin typeface="Times New Roman" pitchFamily="18" charset="0"/>
              </a:rPr>
              <a:t>Tham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gia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đóng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góp</a:t>
            </a:r>
            <a:r>
              <a:rPr lang="en-US" sz="2600" dirty="0" smtClean="0">
                <a:latin typeface="Times New Roman" pitchFamily="18" charset="0"/>
              </a:rPr>
              <a:t> ý </a:t>
            </a:r>
            <a:r>
              <a:rPr lang="en-US" sz="2600" dirty="0" err="1" smtClean="0">
                <a:latin typeface="Times New Roman" pitchFamily="18" charset="0"/>
              </a:rPr>
              <a:t>kiến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phê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bình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đối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với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hoạt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động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của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đơn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vị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cấp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trên</a:t>
            </a:r>
            <a:r>
              <a:rPr lang="en-US" sz="2600" dirty="0" smtClean="0">
                <a:latin typeface="Times New Roman" pitchFamily="18" charset="0"/>
              </a:rPr>
              <a:t> </a:t>
            </a:r>
          </a:p>
          <a:p>
            <a:pPr marL="63500" indent="-63500" algn="just" eaLnBrk="1" hangingPunct="1">
              <a:lnSpc>
                <a:spcPct val="90000"/>
              </a:lnSpc>
            </a:pPr>
            <a:r>
              <a:rPr lang="en-US" sz="2600" dirty="0" err="1" smtClean="0">
                <a:latin typeface="Times New Roman" pitchFamily="18" charset="0"/>
              </a:rPr>
              <a:t>tham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gia</a:t>
            </a:r>
            <a:r>
              <a:rPr lang="en-US" sz="2600" dirty="0" smtClean="0">
                <a:latin typeface="Times New Roman" pitchFamily="18" charset="0"/>
              </a:rPr>
              <a:t> ý </a:t>
            </a:r>
            <a:r>
              <a:rPr lang="en-US" sz="2600" dirty="0" err="1" smtClean="0">
                <a:latin typeface="Times New Roman" pitchFamily="18" charset="0"/>
              </a:rPr>
              <a:t>kiến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vào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dự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thảo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về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chế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độ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chính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sách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văn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bản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quy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phạm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pháp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luật</a:t>
            </a:r>
            <a:r>
              <a:rPr lang="en-US" sz="2600" dirty="0" smtClean="0">
                <a:latin typeface="Times New Roman" pitchFamily="18" charset="0"/>
              </a:rPr>
              <a:t> do </a:t>
            </a:r>
            <a:r>
              <a:rPr lang="en-US" sz="2600" dirty="0" err="1" smtClean="0">
                <a:latin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đơn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vị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cấp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trên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yêu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cầu</a:t>
            </a:r>
            <a:r>
              <a:rPr lang="en-US" sz="2600" dirty="0" smtClean="0">
                <a:latin typeface="Times New Roman" pitchFamily="18" charset="0"/>
              </a:rPr>
              <a:t>.</a:t>
            </a:r>
          </a:p>
          <a:p>
            <a:pPr marL="63500" indent="-63500" algn="just" eaLnBrk="1" hangingPunct="1">
              <a:lnSpc>
                <a:spcPct val="90000"/>
              </a:lnSpc>
            </a:pPr>
            <a:r>
              <a:rPr lang="en-US" sz="2600" dirty="0" err="1" smtClean="0">
                <a:latin typeface="Times New Roman" pitchFamily="18" charset="0"/>
              </a:rPr>
              <a:t>Báo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cáo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đơn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vị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cấp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trên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tình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hình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công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tác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của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cơ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</a:rPr>
              <a:t>đơn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vị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mình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theo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quy</a:t>
            </a:r>
            <a:r>
              <a:rPr lang="en-US" sz="2600" dirty="0" smtClean="0">
                <a:latin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</a:rPr>
              <a:t>định</a:t>
            </a:r>
            <a:r>
              <a:rPr lang="en-US" sz="2600" dirty="0" smtClean="0">
                <a:latin typeface="Times New Roman" pitchFamily="18" charset="0"/>
              </a:rPr>
              <a:t>; 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9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9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9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9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9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9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9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9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9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9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9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I. </a:t>
            </a:r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r>
              <a:rPr lang="en-US" dirty="0" smtClean="0"/>
              <a:t> </a:t>
            </a:r>
            <a:r>
              <a:rPr lang="en-US" dirty="0" err="1" smtClean="0"/>
              <a:t>dân</a:t>
            </a:r>
            <a:r>
              <a:rPr lang="en-US" dirty="0" smtClean="0"/>
              <a:t> </a:t>
            </a:r>
            <a:r>
              <a:rPr lang="en-US" dirty="0" err="1" smtClean="0"/>
              <a:t>chủ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dân</a:t>
            </a:r>
            <a:r>
              <a:rPr lang="en-US" dirty="0" smtClean="0"/>
              <a:t> </a:t>
            </a:r>
            <a:r>
              <a:rPr lang="en-US" dirty="0" err="1" smtClean="0"/>
              <a:t>chủ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200" b="1" dirty="0" smtClean="0">
                <a:solidFill>
                  <a:srgbClr val="000090"/>
                </a:solidFill>
              </a:rPr>
              <a:t>1. </a:t>
            </a:r>
            <a:r>
              <a:rPr lang="en-US" sz="3200" b="1" dirty="0" err="1" smtClean="0">
                <a:solidFill>
                  <a:srgbClr val="000090"/>
                </a:solidFill>
              </a:rPr>
              <a:t>Khái</a:t>
            </a:r>
            <a:r>
              <a:rPr lang="en-US" sz="3200" b="1" dirty="0" smtClean="0">
                <a:solidFill>
                  <a:srgbClr val="000090"/>
                </a:solidFill>
              </a:rPr>
              <a:t> </a:t>
            </a:r>
            <a:r>
              <a:rPr lang="en-US" sz="3200" b="1" dirty="0" err="1" smtClean="0">
                <a:solidFill>
                  <a:srgbClr val="000090"/>
                </a:solidFill>
              </a:rPr>
              <a:t>niệm</a:t>
            </a:r>
            <a:r>
              <a:rPr lang="en-US" sz="3200" b="1" dirty="0" smtClean="0">
                <a:solidFill>
                  <a:srgbClr val="000090"/>
                </a:solidFill>
              </a:rPr>
              <a:t> </a:t>
            </a:r>
            <a:r>
              <a:rPr lang="en-US" sz="3200" b="1" dirty="0" err="1" smtClean="0">
                <a:solidFill>
                  <a:srgbClr val="000090"/>
                </a:solidFill>
              </a:rPr>
              <a:t>dân</a:t>
            </a:r>
            <a:r>
              <a:rPr lang="en-US" sz="3200" b="1" dirty="0" smtClean="0">
                <a:solidFill>
                  <a:srgbClr val="000090"/>
                </a:solidFill>
              </a:rPr>
              <a:t> </a:t>
            </a:r>
            <a:r>
              <a:rPr lang="en-US" sz="3200" b="1" dirty="0" err="1" smtClean="0">
                <a:solidFill>
                  <a:srgbClr val="000090"/>
                </a:solidFill>
              </a:rPr>
              <a:t>chủ</a:t>
            </a:r>
            <a:endParaRPr lang="en-US" sz="32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151127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latin typeface="Times New Roman" pitchFamily="18" charset="0"/>
              </a:rPr>
              <a:t>5. </a:t>
            </a:r>
            <a:r>
              <a:rPr lang="en-US" sz="3200" dirty="0" err="1" smtClean="0">
                <a:latin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hệ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giữa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người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đứng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đầu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cơ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đơn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vị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với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cơ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</a:rPr>
              <a:t>, </a:t>
            </a:r>
            <a:r>
              <a:rPr lang="en-US" sz="3200" dirty="0" err="1" smtClean="0">
                <a:latin typeface="Times New Roman" pitchFamily="18" charset="0"/>
              </a:rPr>
              <a:t>đơn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vị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cấp</a:t>
            </a:r>
            <a:r>
              <a:rPr lang="en-US" sz="3200" dirty="0" smtClean="0">
                <a:latin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</a:rPr>
              <a:t>dưới</a:t>
            </a:r>
            <a:r>
              <a:rPr lang="en-US" dirty="0" smtClean="0"/>
              <a:t> </a:t>
            </a:r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5410200"/>
          </a:xfrm>
        </p:spPr>
        <p:txBody>
          <a:bodyPr>
            <a:normAutofit fontScale="92500" lnSpcReduction="10000"/>
          </a:bodyPr>
          <a:lstStyle/>
          <a:p>
            <a:pPr marL="0" indent="0" algn="just" eaLnBrk="1" hangingPunct="1"/>
            <a:r>
              <a:rPr lang="en-US" dirty="0" err="1" smtClean="0">
                <a:latin typeface="Times New Roman" pitchFamily="18" charset="0"/>
              </a:rPr>
              <a:t>Thông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báo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cấp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dưới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chủ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trương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chính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sách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Đảng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quy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pháp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luật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liên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phạm</a:t>
            </a:r>
            <a:r>
              <a:rPr lang="en-US" dirty="0" smtClean="0">
                <a:latin typeface="Times New Roman" pitchFamily="18" charset="0"/>
              </a:rPr>
              <a:t> vi </a:t>
            </a:r>
            <a:r>
              <a:rPr lang="en-US" dirty="0" err="1" smtClean="0">
                <a:latin typeface="Times New Roman" pitchFamily="18" charset="0"/>
              </a:rPr>
              <a:t>trách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nhiệm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cấp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dưới</a:t>
            </a:r>
            <a:r>
              <a:rPr lang="en-US" dirty="0" smtClean="0">
                <a:latin typeface="Times New Roman" pitchFamily="18" charset="0"/>
              </a:rPr>
              <a:t>; </a:t>
            </a:r>
          </a:p>
          <a:p>
            <a:pPr marL="0" indent="0" algn="just" eaLnBrk="1" hangingPunct="1"/>
            <a:r>
              <a:rPr lang="en-US" dirty="0" err="1" smtClean="0">
                <a:latin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đạo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kiểm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hoạt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cấp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dưới</a:t>
            </a:r>
            <a:r>
              <a:rPr lang="en-US" dirty="0" smtClean="0">
                <a:latin typeface="Times New Roman" pitchFamily="18" charset="0"/>
              </a:rPr>
              <a:t> </a:t>
            </a:r>
          </a:p>
          <a:p>
            <a:pPr marL="0" indent="0" algn="just" eaLnBrk="1" hangingPunct="1"/>
            <a:r>
              <a:rPr lang="en-US" dirty="0" err="1" smtClean="0">
                <a:latin typeface="Times New Roman" pitchFamily="18" charset="0"/>
              </a:rPr>
              <a:t>chịu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trách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nhiệm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</a:rPr>
              <a:t> vi vi </a:t>
            </a:r>
            <a:r>
              <a:rPr lang="en-US" dirty="0" err="1" smtClean="0">
                <a:latin typeface="Times New Roman" pitchFamily="18" charset="0"/>
              </a:rPr>
              <a:t>phạm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pháp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luật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cấp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dưới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nguyên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chỉ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đạo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dẫn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mình</a:t>
            </a:r>
            <a:r>
              <a:rPr lang="en-US" dirty="0" smtClean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7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7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7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7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7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7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0" grpId="0"/>
      <p:bldP spid="21709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2516" y="224644"/>
            <a:ext cx="9144000" cy="6408712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en-US" dirty="0" err="1" smtClean="0">
                <a:latin typeface="Times New Roman" pitchFamily="18" charset="0"/>
              </a:rPr>
              <a:t>Nghiên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cứu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kịp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thời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quyết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kiến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nghị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cấp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dưới</a:t>
            </a:r>
            <a:r>
              <a:rPr lang="en-US" dirty="0" smtClean="0">
                <a:latin typeface="Times New Roman" pitchFamily="18" charset="0"/>
              </a:rPr>
              <a:t>; 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dirty="0" err="1" smtClean="0">
                <a:latin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kỳ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đứng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đầu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cấp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dưới</a:t>
            </a:r>
            <a:r>
              <a:rPr lang="en-US" dirty="0" smtClean="0">
                <a:latin typeface="Times New Roman" pitchFamily="18" charset="0"/>
              </a:rPr>
              <a:t>. 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dirty="0" err="1" smtClean="0">
                <a:latin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người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đứng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đầu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cấp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dưới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đăng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ký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thì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trả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lời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cụ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tiếp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việc</a:t>
            </a:r>
            <a:endParaRPr lang="en-US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cần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thiết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phải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cử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viên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cấp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dưới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trao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đổi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nghiên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cứu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quyết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vấn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đề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cụ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đơn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vị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cấp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dưới</a:t>
            </a:r>
            <a:r>
              <a:rPr lang="en-US" dirty="0" smtClean="0">
                <a:latin typeface="Times New Roman" pitchFamily="18" charset="0"/>
              </a:rPr>
              <a:t>;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Xử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lý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nghiêm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khắc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viên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báo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cáo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phản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ánh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sai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thật</a:t>
            </a:r>
            <a:r>
              <a:rPr lang="en-US" dirty="0" smtClean="0">
                <a:latin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trung</a:t>
            </a:r>
            <a:r>
              <a:rPr lang="en-US" dirty="0" smtClean="0">
                <a:latin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187450" y="1844675"/>
            <a:ext cx="1724025" cy="482600"/>
            <a:chOff x="816" y="2304"/>
            <a:chExt cx="1440" cy="448"/>
          </a:xfrm>
        </p:grpSpPr>
        <p:sp>
          <p:nvSpPr>
            <p:cNvPr id="23576" name="Freeform 3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062 w 1120"/>
                <a:gd name="T1" fmla="*/ 26 h 252"/>
                <a:gd name="T2" fmla="*/ 3049 w 1120"/>
                <a:gd name="T3" fmla="*/ 26 h 252"/>
                <a:gd name="T4" fmla="*/ 3005 w 1120"/>
                <a:gd name="T5" fmla="*/ 26 h 252"/>
                <a:gd name="T6" fmla="*/ 2937 w 1120"/>
                <a:gd name="T7" fmla="*/ 25 h 252"/>
                <a:gd name="T8" fmla="*/ 2839 w 1120"/>
                <a:gd name="T9" fmla="*/ 24 h 252"/>
                <a:gd name="T10" fmla="*/ 2713 w 1120"/>
                <a:gd name="T11" fmla="*/ 23 h 252"/>
                <a:gd name="T12" fmla="*/ 2566 w 1120"/>
                <a:gd name="T13" fmla="*/ 22 h 252"/>
                <a:gd name="T14" fmla="*/ 2394 w 1120"/>
                <a:gd name="T15" fmla="*/ 22 h 252"/>
                <a:gd name="T16" fmla="*/ 2201 w 1120"/>
                <a:gd name="T17" fmla="*/ 20 h 252"/>
                <a:gd name="T18" fmla="*/ 1997 w 1120"/>
                <a:gd name="T19" fmla="*/ 20 h 252"/>
                <a:gd name="T20" fmla="*/ 1766 w 1120"/>
                <a:gd name="T21" fmla="*/ 20 h 252"/>
                <a:gd name="T22" fmla="*/ 1517 w 1120"/>
                <a:gd name="T23" fmla="*/ 20 h 252"/>
                <a:gd name="T24" fmla="*/ 1273 w 1120"/>
                <a:gd name="T25" fmla="*/ 20 h 252"/>
                <a:gd name="T26" fmla="*/ 1048 w 1120"/>
                <a:gd name="T27" fmla="*/ 20 h 252"/>
                <a:gd name="T28" fmla="*/ 841 w 1120"/>
                <a:gd name="T29" fmla="*/ 20 h 252"/>
                <a:gd name="T30" fmla="*/ 651 w 1120"/>
                <a:gd name="T31" fmla="*/ 22 h 252"/>
                <a:gd name="T32" fmla="*/ 489 w 1120"/>
                <a:gd name="T33" fmla="*/ 22 h 252"/>
                <a:gd name="T34" fmla="*/ 346 w 1120"/>
                <a:gd name="T35" fmla="*/ 23 h 252"/>
                <a:gd name="T36" fmla="*/ 222 w 1120"/>
                <a:gd name="T37" fmla="*/ 24 h 252"/>
                <a:gd name="T38" fmla="*/ 126 w 1120"/>
                <a:gd name="T39" fmla="*/ 25 h 252"/>
                <a:gd name="T40" fmla="*/ 54 w 1120"/>
                <a:gd name="T41" fmla="*/ 26 h 252"/>
                <a:gd name="T42" fmla="*/ 16 w 1120"/>
                <a:gd name="T43" fmla="*/ 26 h 252"/>
                <a:gd name="T44" fmla="*/ 0 w 1120"/>
                <a:gd name="T45" fmla="*/ 26 h 252"/>
                <a:gd name="T46" fmla="*/ 0 w 1120"/>
                <a:gd name="T47" fmla="*/ 6 h 252"/>
                <a:gd name="T48" fmla="*/ 1529 w 1120"/>
                <a:gd name="T49" fmla="*/ 0 h 252"/>
                <a:gd name="T50" fmla="*/ 3062 w 1120"/>
                <a:gd name="T51" fmla="*/ 6 h 252"/>
                <a:gd name="T52" fmla="*/ 3062 w 1120"/>
                <a:gd name="T53" fmla="*/ 26 h 252"/>
                <a:gd name="T54" fmla="*/ 3062 w 1120"/>
                <a:gd name="T55" fmla="*/ 26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50000">
                  <a:srgbClr val="6C6C6C"/>
                </a:gs>
                <a:gs pos="100000">
                  <a:srgbClr val="000000"/>
                </a:gs>
              </a:gsLst>
              <a:lin ang="27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308" name="Rectangle 4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57647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sz="2400" dirty="0" smtClean="0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</a:t>
              </a:r>
              <a:endParaRPr lang="en-US" sz="24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98324" name="Text Box 20"/>
          <p:cNvSpPr txBox="1">
            <a:spLocks noChangeArrowheads="1"/>
          </p:cNvSpPr>
          <p:nvPr/>
        </p:nvSpPr>
        <p:spPr bwMode="auto">
          <a:xfrm>
            <a:off x="2951820" y="1772816"/>
            <a:ext cx="619218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 smtClean="0">
                <a:solidFill>
                  <a:srgbClr val="05021F"/>
                </a:solidFill>
              </a:rPr>
              <a:t>Pháp</a:t>
            </a:r>
            <a:r>
              <a:rPr lang="en-US" sz="3200" dirty="0" smtClean="0">
                <a:solidFill>
                  <a:srgbClr val="05021F"/>
                </a:solidFill>
              </a:rPr>
              <a:t> </a:t>
            </a:r>
            <a:r>
              <a:rPr lang="en-US" sz="3200" dirty="0" err="1" smtClean="0">
                <a:solidFill>
                  <a:srgbClr val="05021F"/>
                </a:solidFill>
              </a:rPr>
              <a:t>luật</a:t>
            </a:r>
            <a:r>
              <a:rPr lang="en-US" sz="3200" dirty="0" smtClean="0">
                <a:solidFill>
                  <a:srgbClr val="05021F"/>
                </a:solidFill>
              </a:rPr>
              <a:t> </a:t>
            </a:r>
            <a:r>
              <a:rPr lang="en-US" sz="3200" dirty="0" err="1" smtClean="0">
                <a:solidFill>
                  <a:srgbClr val="05021F"/>
                </a:solidFill>
              </a:rPr>
              <a:t>thực</a:t>
            </a:r>
            <a:r>
              <a:rPr lang="en-US" sz="3200" dirty="0" smtClean="0">
                <a:solidFill>
                  <a:srgbClr val="05021F"/>
                </a:solidFill>
              </a:rPr>
              <a:t> </a:t>
            </a:r>
            <a:r>
              <a:rPr lang="en-US" sz="3200" dirty="0" err="1" smtClean="0">
                <a:solidFill>
                  <a:srgbClr val="05021F"/>
                </a:solidFill>
              </a:rPr>
              <a:t>hiện</a:t>
            </a:r>
            <a:r>
              <a:rPr lang="en-US" sz="3200" dirty="0" smtClean="0">
                <a:solidFill>
                  <a:srgbClr val="05021F"/>
                </a:solidFill>
              </a:rPr>
              <a:t> </a:t>
            </a:r>
            <a:r>
              <a:rPr lang="en-US" sz="3200" dirty="0" err="1" smtClean="0">
                <a:solidFill>
                  <a:srgbClr val="05021F"/>
                </a:solidFill>
              </a:rPr>
              <a:t>dân</a:t>
            </a:r>
            <a:r>
              <a:rPr lang="en-US" sz="3200" dirty="0" smtClean="0">
                <a:solidFill>
                  <a:srgbClr val="05021F"/>
                </a:solidFill>
              </a:rPr>
              <a:t> </a:t>
            </a:r>
            <a:r>
              <a:rPr lang="en-US" sz="3200" dirty="0" err="1" smtClean="0">
                <a:solidFill>
                  <a:srgbClr val="05021F"/>
                </a:solidFill>
              </a:rPr>
              <a:t>chủ</a:t>
            </a:r>
            <a:r>
              <a:rPr lang="en-US" sz="3200" dirty="0" smtClean="0">
                <a:solidFill>
                  <a:srgbClr val="05021F"/>
                </a:solidFill>
              </a:rPr>
              <a:t> ở </a:t>
            </a:r>
            <a:r>
              <a:rPr lang="en-US" sz="3200" dirty="0" err="1" smtClean="0">
                <a:solidFill>
                  <a:srgbClr val="05021F"/>
                </a:solidFill>
              </a:rPr>
              <a:t>doanh</a:t>
            </a:r>
            <a:r>
              <a:rPr lang="en-US" sz="3200" dirty="0" smtClean="0">
                <a:solidFill>
                  <a:srgbClr val="05021F"/>
                </a:solidFill>
              </a:rPr>
              <a:t> </a:t>
            </a:r>
            <a:r>
              <a:rPr lang="en-US" sz="3200" dirty="0" err="1" smtClean="0">
                <a:solidFill>
                  <a:srgbClr val="05021F"/>
                </a:solidFill>
              </a:rPr>
              <a:t>nghiệp</a:t>
            </a:r>
            <a:r>
              <a:rPr lang="en-US" sz="3200" dirty="0" smtClean="0">
                <a:solidFill>
                  <a:srgbClr val="05021F"/>
                </a:solidFill>
              </a:rPr>
              <a:t> </a:t>
            </a:r>
            <a:endParaRPr lang="en-US" sz="3200" dirty="0">
              <a:solidFill>
                <a:srgbClr val="05021F"/>
              </a:solidFill>
            </a:endParaRPr>
          </a:p>
        </p:txBody>
      </p:sp>
      <p:sp>
        <p:nvSpPr>
          <p:cNvPr id="98325" name="Text Box 21"/>
          <p:cNvSpPr txBox="1">
            <a:spLocks noChangeArrowheads="1"/>
          </p:cNvSpPr>
          <p:nvPr/>
        </p:nvSpPr>
        <p:spPr bwMode="auto">
          <a:xfrm>
            <a:off x="179512" y="3320988"/>
            <a:ext cx="896448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3200" i="1" dirty="0" smtClean="0">
                <a:solidFill>
                  <a:schemeClr val="tx1"/>
                </a:solidFill>
                <a:latin typeface="+mn-lt"/>
              </a:rPr>
              <a:t>Theo </a:t>
            </a:r>
            <a:r>
              <a:rPr lang="en-US" sz="3200" i="1" dirty="0" err="1" smtClean="0">
                <a:solidFill>
                  <a:schemeClr val="tx1"/>
                </a:solidFill>
                <a:latin typeface="+mn-lt"/>
              </a:rPr>
              <a:t>anh</a:t>
            </a:r>
            <a:r>
              <a:rPr lang="en-US" sz="3200" i="1" dirty="0" smtClean="0">
                <a:solidFill>
                  <a:schemeClr val="tx1"/>
                </a:solidFill>
                <a:latin typeface="+mn-lt"/>
              </a:rPr>
              <a:t> (</a:t>
            </a:r>
            <a:r>
              <a:rPr lang="en-US" sz="3200" i="1" dirty="0" err="1" smtClean="0">
                <a:solidFill>
                  <a:schemeClr val="tx1"/>
                </a:solidFill>
                <a:latin typeface="+mn-lt"/>
              </a:rPr>
              <a:t>chị</a:t>
            </a:r>
            <a:r>
              <a:rPr lang="en-US" sz="3200" i="1" dirty="0" smtClean="0">
                <a:solidFill>
                  <a:schemeClr val="tx1"/>
                </a:solidFill>
                <a:latin typeface="+mn-lt"/>
              </a:rPr>
              <a:t>) </a:t>
            </a:r>
            <a:r>
              <a:rPr lang="en-US" sz="3200" i="1" dirty="0" err="1" smtClean="0">
                <a:solidFill>
                  <a:schemeClr val="tx1"/>
                </a:solidFill>
                <a:latin typeface="+mn-lt"/>
              </a:rPr>
              <a:t>thực</a:t>
            </a:r>
            <a:r>
              <a:rPr lang="en-US" sz="3200" i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i="1" dirty="0" err="1" smtClean="0">
                <a:solidFill>
                  <a:schemeClr val="tx1"/>
                </a:solidFill>
                <a:latin typeface="+mn-lt"/>
              </a:rPr>
              <a:t>hiện</a:t>
            </a:r>
            <a:r>
              <a:rPr lang="en-US" sz="3200" i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i="1" dirty="0" err="1" smtClean="0">
                <a:solidFill>
                  <a:schemeClr val="tx1"/>
                </a:solidFill>
                <a:latin typeface="+mn-lt"/>
              </a:rPr>
              <a:t>dân</a:t>
            </a:r>
            <a:r>
              <a:rPr lang="en-US" sz="3200" i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i="1" dirty="0" err="1" smtClean="0">
                <a:solidFill>
                  <a:schemeClr val="tx1"/>
                </a:solidFill>
                <a:latin typeface="+mn-lt"/>
              </a:rPr>
              <a:t>chủ</a:t>
            </a:r>
            <a:r>
              <a:rPr lang="en-US" sz="3200" i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i="1" dirty="0" err="1" smtClean="0">
                <a:solidFill>
                  <a:schemeClr val="tx1"/>
                </a:solidFill>
                <a:latin typeface="+mn-lt"/>
              </a:rPr>
              <a:t>ở</a:t>
            </a:r>
            <a:r>
              <a:rPr lang="en-US" sz="3200" i="1" dirty="0" smtClean="0">
                <a:solidFill>
                  <a:schemeClr val="tx1"/>
                </a:solidFill>
                <a:latin typeface="+mn-lt"/>
              </a:rPr>
              <a:t> DN </a:t>
            </a:r>
            <a:r>
              <a:rPr lang="en-US" sz="3200" i="1" dirty="0" err="1" smtClean="0">
                <a:solidFill>
                  <a:schemeClr val="tx1"/>
                </a:solidFill>
                <a:latin typeface="+mn-lt"/>
              </a:rPr>
              <a:t>nhằm</a:t>
            </a:r>
            <a:r>
              <a:rPr lang="en-US" sz="3200" i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i="1" dirty="0" err="1" smtClean="0">
                <a:solidFill>
                  <a:schemeClr val="tx1"/>
                </a:solidFill>
                <a:latin typeface="+mn-lt"/>
              </a:rPr>
              <a:t>mục</a:t>
            </a:r>
            <a:r>
              <a:rPr lang="en-US" sz="3200" i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i="1" dirty="0" err="1" smtClean="0">
                <a:solidFill>
                  <a:schemeClr val="tx1"/>
                </a:solidFill>
                <a:latin typeface="+mn-lt"/>
              </a:rPr>
              <a:t>đích</a:t>
            </a:r>
            <a:r>
              <a:rPr lang="en-US" sz="3200" i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3200" i="1" dirty="0" err="1" smtClean="0">
                <a:solidFill>
                  <a:schemeClr val="tx1"/>
                </a:solidFill>
                <a:latin typeface="+mn-lt"/>
              </a:rPr>
              <a:t>gì</a:t>
            </a:r>
            <a:r>
              <a:rPr lang="en-US" sz="3200" i="1" dirty="0" smtClean="0">
                <a:solidFill>
                  <a:schemeClr val="tx1"/>
                </a:solidFill>
                <a:latin typeface="+mn-lt"/>
              </a:rPr>
              <a:t>?</a:t>
            </a:r>
            <a:endParaRPr lang="en-US" sz="3200" i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3568" name="Rectangle 24"/>
          <p:cNvSpPr>
            <a:spLocks noGrp="1" noChangeArrowheads="1"/>
          </p:cNvSpPr>
          <p:nvPr>
            <p:ph type="title"/>
          </p:nvPr>
        </p:nvSpPr>
        <p:spPr>
          <a:xfrm>
            <a:off x="107950" y="0"/>
            <a:ext cx="9036050" cy="1412776"/>
          </a:xfrm>
          <a:noFill/>
        </p:spPr>
        <p:txBody>
          <a:bodyPr/>
          <a:lstStyle/>
          <a:p>
            <a:pPr algn="ctr" eaLnBrk="1" hangingPunct="1"/>
            <a:r>
              <a:rPr lang="en-US" sz="3000" b="1" dirty="0" smtClean="0">
                <a:latin typeface="Times New Roman" pitchFamily="18" charset="0"/>
              </a:rPr>
              <a:t>NỘI DUNG PHÁP LUẬT THỰC HIỆN </a:t>
            </a:r>
            <a:br>
              <a:rPr lang="en-US" sz="3000" b="1" dirty="0" smtClean="0">
                <a:latin typeface="Times New Roman" pitchFamily="18" charset="0"/>
              </a:rPr>
            </a:br>
            <a:r>
              <a:rPr lang="en-US" sz="3000" b="1" dirty="0" smtClean="0">
                <a:latin typeface="Times New Roman" pitchFamily="18" charset="0"/>
              </a:rPr>
              <a:t>DÂN CHỦ CƠ SỞ</a:t>
            </a:r>
            <a:endParaRPr lang="vi-VN" sz="3000" b="1" dirty="0" smtClean="0"/>
          </a:p>
        </p:txBody>
      </p:sp>
      <p:pic>
        <p:nvPicPr>
          <p:cNvPr id="8" name="Picture 5" descr="question_pop_up_from_box_rotate_hg_clr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1925" y="4077072"/>
            <a:ext cx="2722563" cy="2900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98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8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24" grpId="0"/>
      <p:bldP spid="983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650" y="408372"/>
            <a:ext cx="8096150" cy="1039427"/>
          </a:xfrm>
        </p:spPr>
        <p:txBody>
          <a:bodyPr/>
          <a:lstStyle/>
          <a:p>
            <a:r>
              <a:rPr lang="en-US" sz="3200" dirty="0" err="1">
                <a:solidFill>
                  <a:srgbClr val="FF0000"/>
                </a:solidFill>
              </a:rPr>
              <a:t>Nội</a:t>
            </a:r>
            <a:r>
              <a:rPr lang="en-US" sz="3200" dirty="0">
                <a:solidFill>
                  <a:srgbClr val="FF0000"/>
                </a:solidFill>
              </a:rPr>
              <a:t> dung </a:t>
            </a:r>
            <a:r>
              <a:rPr lang="en-US" sz="3200" dirty="0" err="1">
                <a:solidFill>
                  <a:srgbClr val="FF0000"/>
                </a:solidFill>
              </a:rPr>
              <a:t>người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lao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động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quyết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định</a:t>
            </a:r>
            <a:r>
              <a:rPr lang="en-US" sz="3200" dirty="0">
                <a:solidFill>
                  <a:srgbClr val="FF0000"/>
                </a:solidFill>
              </a:rPr>
              <a:t/>
            </a:r>
            <a:br>
              <a:rPr lang="en-US" sz="3200" dirty="0">
                <a:solidFill>
                  <a:srgbClr val="FF0000"/>
                </a:solidFill>
              </a:rPr>
            </a:b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1</a:t>
            </a:r>
            <a:r>
              <a:rPr lang="en-US" dirty="0"/>
              <a:t>. </a:t>
            </a:r>
            <a:r>
              <a:rPr lang="en-US" dirty="0" err="1"/>
              <a:t>Giao</a:t>
            </a:r>
            <a:r>
              <a:rPr lang="en-US" dirty="0"/>
              <a:t> </a:t>
            </a:r>
            <a:r>
              <a:rPr lang="en-US" dirty="0" err="1"/>
              <a:t>kết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,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, </a:t>
            </a:r>
            <a:r>
              <a:rPr lang="en-US" dirty="0" err="1"/>
              <a:t>sửa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, </a:t>
            </a:r>
            <a:r>
              <a:rPr lang="en-US" dirty="0" err="1"/>
              <a:t>bổ</a:t>
            </a:r>
            <a:r>
              <a:rPr lang="en-US" dirty="0"/>
              <a:t> sung, </a:t>
            </a:r>
            <a:r>
              <a:rPr lang="en-US" dirty="0" err="1"/>
              <a:t>chấm</a:t>
            </a:r>
            <a:r>
              <a:rPr lang="en-US" dirty="0"/>
              <a:t> </a:t>
            </a:r>
            <a:r>
              <a:rPr lang="en-US" dirty="0" err="1"/>
              <a:t>dứt</a:t>
            </a:r>
            <a:r>
              <a:rPr lang="en-US" dirty="0"/>
              <a:t> </a:t>
            </a:r>
            <a:r>
              <a:rPr lang="en-US" dirty="0" err="1"/>
              <a:t>hợp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 smtClean="0"/>
              <a:t>động</a:t>
            </a:r>
            <a:endParaRPr lang="en-US" dirty="0"/>
          </a:p>
          <a:p>
            <a:r>
              <a:rPr lang="en-US" dirty="0"/>
              <a:t>2. </a:t>
            </a: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thương</a:t>
            </a:r>
            <a:r>
              <a:rPr lang="en-US" dirty="0"/>
              <a:t> </a:t>
            </a:r>
            <a:r>
              <a:rPr lang="en-US" dirty="0" err="1"/>
              <a:t>lượng</a:t>
            </a:r>
            <a:r>
              <a:rPr lang="en-US" dirty="0"/>
              <a:t> </a:t>
            </a:r>
            <a:r>
              <a:rPr lang="en-US" dirty="0" err="1"/>
              <a:t>thỏa</a:t>
            </a:r>
            <a:r>
              <a:rPr lang="en-US" dirty="0"/>
              <a:t> </a:t>
            </a:r>
            <a:r>
              <a:rPr lang="en-US" dirty="0" err="1"/>
              <a:t>ước</a:t>
            </a:r>
            <a:r>
              <a:rPr lang="en-US" dirty="0"/>
              <a:t>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3</a:t>
            </a:r>
            <a:r>
              <a:rPr lang="en-US" dirty="0"/>
              <a:t>. </a:t>
            </a:r>
            <a:r>
              <a:rPr lang="en-US" dirty="0" err="1"/>
              <a:t>Thông</a:t>
            </a:r>
            <a:r>
              <a:rPr lang="en-US" dirty="0"/>
              <a:t> qua </a:t>
            </a:r>
            <a:r>
              <a:rPr lang="en-US" dirty="0" err="1"/>
              <a:t>nghị</a:t>
            </a:r>
            <a:r>
              <a:rPr lang="en-US" dirty="0"/>
              <a:t> </a:t>
            </a:r>
            <a:r>
              <a:rPr lang="en-US" dirty="0" err="1"/>
              <a:t>quyết</a:t>
            </a:r>
            <a:r>
              <a:rPr lang="en-US" dirty="0"/>
              <a:t> </a:t>
            </a:r>
            <a:r>
              <a:rPr lang="en-US" dirty="0" err="1"/>
              <a:t>hội</a:t>
            </a:r>
            <a:r>
              <a:rPr lang="en-US" dirty="0"/>
              <a:t> </a:t>
            </a:r>
            <a:r>
              <a:rPr lang="en-US" dirty="0" err="1"/>
              <a:t>nghị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lao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.</a:t>
            </a:r>
          </a:p>
          <a:p>
            <a:r>
              <a:rPr lang="en-US" dirty="0"/>
              <a:t>4.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nhập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đoàn</a:t>
            </a:r>
            <a:r>
              <a:rPr lang="en-US" dirty="0"/>
              <a:t>,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/>
              <a:t>nghề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tổ</a:t>
            </a:r>
            <a:r>
              <a:rPr lang="en-US" dirty="0"/>
              <a:t> </a:t>
            </a:r>
            <a:r>
              <a:rPr lang="en-US" dirty="0" err="1"/>
              <a:t>chức</a:t>
            </a:r>
            <a:r>
              <a:rPr lang="en-US" dirty="0"/>
              <a:t> </a:t>
            </a:r>
            <a:r>
              <a:rPr lang="en-US" dirty="0" err="1" smtClean="0"/>
              <a:t>khác</a:t>
            </a:r>
            <a:endParaRPr lang="en-US" dirty="0"/>
          </a:p>
          <a:p>
            <a:r>
              <a:rPr lang="en-US" dirty="0"/>
              <a:t>5.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hoặc</a:t>
            </a:r>
            <a:r>
              <a:rPr lang="en-US" dirty="0"/>
              <a:t> 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đình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38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Điều</a:t>
            </a:r>
            <a:r>
              <a:rPr lang="nl-NL" dirty="0"/>
              <a:t> 10. </a:t>
            </a:r>
            <a:r>
              <a:rPr lang="nl-NL" dirty="0" err="1"/>
              <a:t>Nội</a:t>
            </a:r>
            <a:r>
              <a:rPr lang="nl-NL" dirty="0"/>
              <a:t> </a:t>
            </a:r>
            <a:r>
              <a:rPr lang="nl-NL" dirty="0" err="1"/>
              <a:t>dung</a:t>
            </a:r>
            <a:r>
              <a:rPr lang="nl-NL" dirty="0"/>
              <a:t> </a:t>
            </a:r>
            <a:r>
              <a:rPr lang="nl-NL" dirty="0" err="1"/>
              <a:t>nhân</a:t>
            </a:r>
            <a:r>
              <a:rPr lang="nl-NL" dirty="0"/>
              <a:t> </a:t>
            </a:r>
            <a:r>
              <a:rPr lang="nl-NL" dirty="0" err="1"/>
              <a:t>dân</a:t>
            </a:r>
            <a:r>
              <a:rPr lang="nl-NL" dirty="0"/>
              <a:t> </a:t>
            </a:r>
            <a:r>
              <a:rPr lang="nl-NL" dirty="0" err="1"/>
              <a:t>bàn</a:t>
            </a:r>
            <a:r>
              <a:rPr lang="nl-NL" dirty="0"/>
              <a:t> </a:t>
            </a:r>
            <a:r>
              <a:rPr lang="nl-NL" dirty="0" err="1"/>
              <a:t>và</a:t>
            </a:r>
            <a:r>
              <a:rPr lang="nl-NL" dirty="0"/>
              <a:t> </a:t>
            </a:r>
            <a:r>
              <a:rPr lang="nl-NL" dirty="0" err="1"/>
              <a:t>quyết</a:t>
            </a:r>
            <a:r>
              <a:rPr lang="nl-NL" dirty="0"/>
              <a:t> </a:t>
            </a:r>
            <a:r>
              <a:rPr lang="nl-NL" dirty="0" err="1"/>
              <a:t>định</a:t>
            </a:r>
            <a:r>
              <a:rPr lang="nl-NL" dirty="0"/>
              <a:t> </a:t>
            </a:r>
            <a:r>
              <a:rPr lang="nl-NL" dirty="0" err="1"/>
              <a:t>trực</a:t>
            </a:r>
            <a:r>
              <a:rPr lang="nl-NL" dirty="0"/>
              <a:t> </a:t>
            </a:r>
            <a:r>
              <a:rPr lang="nl-NL" dirty="0" err="1"/>
              <a:t>tiếp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smtClean="0"/>
              <a:t>chủ</a:t>
            </a:r>
            <a:r>
              <a:rPr lang="nl-NL" dirty="0" smtClean="0"/>
              <a:t> </a:t>
            </a:r>
            <a:r>
              <a:rPr lang="nl-NL" dirty="0" err="1" smtClean="0"/>
              <a:t>trương</a:t>
            </a:r>
            <a:r>
              <a:rPr lang="nl-NL" dirty="0" smtClean="0"/>
              <a:t> </a:t>
            </a:r>
            <a:r>
              <a:rPr lang="nl-NL" dirty="0" err="1"/>
              <a:t>và</a:t>
            </a:r>
            <a:r>
              <a:rPr lang="nl-NL" dirty="0"/>
              <a:t> </a:t>
            </a:r>
            <a:r>
              <a:rPr lang="nl-NL" dirty="0" err="1"/>
              <a:t>mức</a:t>
            </a:r>
            <a:r>
              <a:rPr lang="nl-NL" dirty="0"/>
              <a:t> </a:t>
            </a:r>
            <a:r>
              <a:rPr lang="nl-NL" dirty="0" err="1"/>
              <a:t>đóng</a:t>
            </a:r>
            <a:r>
              <a:rPr lang="nl-NL" dirty="0"/>
              <a:t> </a:t>
            </a:r>
            <a:r>
              <a:rPr lang="nl-NL" dirty="0" err="1"/>
              <a:t>góp</a:t>
            </a:r>
            <a:r>
              <a:rPr lang="nl-NL" dirty="0"/>
              <a:t> </a:t>
            </a:r>
            <a:r>
              <a:rPr lang="nl-NL" dirty="0" err="1"/>
              <a:t>xây</a:t>
            </a:r>
            <a:r>
              <a:rPr lang="nl-NL" dirty="0"/>
              <a:t> </a:t>
            </a:r>
            <a:r>
              <a:rPr lang="nl-NL" dirty="0" err="1"/>
              <a:t>dựng</a:t>
            </a:r>
            <a:r>
              <a:rPr lang="nl-NL" dirty="0"/>
              <a:t> </a:t>
            </a:r>
            <a:r>
              <a:rPr lang="nl-NL" dirty="0" err="1"/>
              <a:t>cơ</a:t>
            </a:r>
            <a:r>
              <a:rPr lang="nl-NL" dirty="0"/>
              <a:t> </a:t>
            </a:r>
            <a:r>
              <a:rPr lang="nl-NL" dirty="0" err="1"/>
              <a:t>sở</a:t>
            </a:r>
            <a:r>
              <a:rPr lang="nl-NL" dirty="0"/>
              <a:t> </a:t>
            </a:r>
            <a:r>
              <a:rPr lang="nl-NL" dirty="0" err="1"/>
              <a:t>hạ</a:t>
            </a:r>
            <a:r>
              <a:rPr lang="nl-NL" dirty="0"/>
              <a:t> </a:t>
            </a:r>
            <a:r>
              <a:rPr lang="nl-NL" dirty="0" err="1"/>
              <a:t>tầng</a:t>
            </a:r>
            <a:r>
              <a:rPr lang="nl-NL" dirty="0"/>
              <a:t>, </a:t>
            </a:r>
            <a:endParaRPr lang="nl-NL" dirty="0" smtClean="0"/>
          </a:p>
          <a:p>
            <a:r>
              <a:rPr lang="nl-NL" dirty="0" err="1" smtClean="0"/>
              <a:t>Các</a:t>
            </a:r>
            <a:r>
              <a:rPr lang="nl-NL" dirty="0" smtClean="0"/>
              <a:t> </a:t>
            </a:r>
            <a:r>
              <a:rPr lang="nl-NL" dirty="0" err="1"/>
              <a:t>công</a:t>
            </a:r>
            <a:r>
              <a:rPr lang="nl-NL" dirty="0"/>
              <a:t> </a:t>
            </a:r>
            <a:r>
              <a:rPr lang="nl-NL" dirty="0" err="1"/>
              <a:t>trình</a:t>
            </a:r>
            <a:r>
              <a:rPr lang="nl-NL" dirty="0"/>
              <a:t> </a:t>
            </a:r>
            <a:r>
              <a:rPr lang="nl-NL" dirty="0" err="1"/>
              <a:t>phúc</a:t>
            </a:r>
            <a:r>
              <a:rPr lang="nl-NL" dirty="0"/>
              <a:t> </a:t>
            </a:r>
            <a:r>
              <a:rPr lang="nl-NL" dirty="0" err="1"/>
              <a:t>lợi</a:t>
            </a:r>
            <a:r>
              <a:rPr lang="nl-NL" dirty="0"/>
              <a:t> </a:t>
            </a:r>
            <a:r>
              <a:rPr lang="nl-NL" dirty="0" err="1"/>
              <a:t>công</a:t>
            </a:r>
            <a:r>
              <a:rPr lang="nl-NL" dirty="0"/>
              <a:t> </a:t>
            </a:r>
            <a:r>
              <a:rPr lang="nl-NL" dirty="0" err="1"/>
              <a:t>cộng</a:t>
            </a:r>
            <a:r>
              <a:rPr lang="nl-NL" dirty="0"/>
              <a:t> </a:t>
            </a:r>
            <a:r>
              <a:rPr lang="nl-NL" dirty="0" err="1"/>
              <a:t>trong</a:t>
            </a:r>
            <a:r>
              <a:rPr lang="nl-NL" dirty="0"/>
              <a:t> </a:t>
            </a:r>
            <a:r>
              <a:rPr lang="nl-NL" dirty="0" err="1"/>
              <a:t>phạm</a:t>
            </a:r>
            <a:r>
              <a:rPr lang="nl-NL" dirty="0"/>
              <a:t> vi </a:t>
            </a:r>
            <a:r>
              <a:rPr lang="nl-NL" dirty="0" err="1"/>
              <a:t>cấp</a:t>
            </a:r>
            <a:r>
              <a:rPr lang="nl-NL" dirty="0"/>
              <a:t> </a:t>
            </a:r>
            <a:r>
              <a:rPr lang="nl-NL" dirty="0" err="1"/>
              <a:t>xã</a:t>
            </a:r>
            <a:r>
              <a:rPr lang="nl-NL" dirty="0"/>
              <a:t>, </a:t>
            </a:r>
            <a:r>
              <a:rPr lang="nl-NL" dirty="0" err="1"/>
              <a:t>thôn</a:t>
            </a:r>
            <a:r>
              <a:rPr lang="nl-NL" dirty="0"/>
              <a:t>, </a:t>
            </a:r>
            <a:r>
              <a:rPr lang="nl-NL" dirty="0" err="1"/>
              <a:t>tổ</a:t>
            </a:r>
            <a:r>
              <a:rPr lang="nl-NL" dirty="0"/>
              <a:t> </a:t>
            </a:r>
            <a:r>
              <a:rPr lang="nl-NL" dirty="0" err="1"/>
              <a:t>dân</a:t>
            </a:r>
            <a:r>
              <a:rPr lang="nl-NL" dirty="0"/>
              <a:t> </a:t>
            </a:r>
            <a:r>
              <a:rPr lang="nl-NL" dirty="0" err="1"/>
              <a:t>phố</a:t>
            </a:r>
            <a:r>
              <a:rPr lang="nl-NL" dirty="0"/>
              <a:t> do </a:t>
            </a:r>
            <a:r>
              <a:rPr lang="nl-NL" dirty="0" err="1"/>
              <a:t>nhân</a:t>
            </a:r>
            <a:r>
              <a:rPr lang="nl-NL" dirty="0"/>
              <a:t> </a:t>
            </a:r>
            <a:r>
              <a:rPr lang="nl-NL" dirty="0" err="1"/>
              <a:t>dân</a:t>
            </a:r>
            <a:r>
              <a:rPr lang="nl-NL" dirty="0"/>
              <a:t> </a:t>
            </a:r>
            <a:r>
              <a:rPr lang="nl-NL" dirty="0" err="1"/>
              <a:t>đóng</a:t>
            </a:r>
            <a:r>
              <a:rPr lang="nl-NL" dirty="0"/>
              <a:t> </a:t>
            </a:r>
            <a:r>
              <a:rPr lang="nl-NL" dirty="0" err="1"/>
              <a:t>góp</a:t>
            </a:r>
            <a:r>
              <a:rPr lang="nl-NL" dirty="0"/>
              <a:t> </a:t>
            </a:r>
            <a:r>
              <a:rPr lang="nl-NL" dirty="0" err="1"/>
              <a:t>toàn</a:t>
            </a:r>
            <a:r>
              <a:rPr lang="nl-NL" dirty="0"/>
              <a:t> </a:t>
            </a:r>
            <a:r>
              <a:rPr lang="nl-NL" dirty="0" err="1"/>
              <a:t>bộ</a:t>
            </a:r>
            <a:r>
              <a:rPr lang="nl-NL" dirty="0"/>
              <a:t> </a:t>
            </a:r>
            <a:r>
              <a:rPr lang="nl-NL" dirty="0" err="1"/>
              <a:t>hoặc</a:t>
            </a:r>
            <a:r>
              <a:rPr lang="nl-NL" dirty="0"/>
              <a:t> </a:t>
            </a:r>
            <a:r>
              <a:rPr lang="nl-NL" dirty="0" err="1"/>
              <a:t>một</a:t>
            </a:r>
            <a:r>
              <a:rPr lang="nl-NL" dirty="0"/>
              <a:t> </a:t>
            </a:r>
            <a:r>
              <a:rPr lang="nl-NL" dirty="0" err="1"/>
              <a:t>phần</a:t>
            </a:r>
            <a:r>
              <a:rPr lang="nl-NL" dirty="0"/>
              <a:t> </a:t>
            </a:r>
            <a:r>
              <a:rPr lang="nl-NL" dirty="0" err="1"/>
              <a:t>kinh</a:t>
            </a:r>
            <a:r>
              <a:rPr lang="nl-NL" dirty="0"/>
              <a:t> </a:t>
            </a:r>
            <a:r>
              <a:rPr lang="nl-NL" dirty="0" err="1"/>
              <a:t>phí</a:t>
            </a:r>
            <a:r>
              <a:rPr lang="nl-NL" dirty="0"/>
              <a:t> </a:t>
            </a:r>
            <a:endParaRPr lang="nl-NL" dirty="0" smtClean="0"/>
          </a:p>
          <a:p>
            <a:r>
              <a:rPr lang="nl-NL" dirty="0" err="1" smtClean="0"/>
              <a:t>Các</a:t>
            </a:r>
            <a:r>
              <a:rPr lang="nl-NL" dirty="0" smtClean="0"/>
              <a:t> </a:t>
            </a:r>
            <a:r>
              <a:rPr lang="nl-NL" dirty="0" err="1"/>
              <a:t>công</a:t>
            </a:r>
            <a:r>
              <a:rPr lang="nl-NL" dirty="0"/>
              <a:t> </a:t>
            </a:r>
            <a:r>
              <a:rPr lang="nl-NL" dirty="0" err="1"/>
              <a:t>việc</a:t>
            </a:r>
            <a:r>
              <a:rPr lang="nl-NL" dirty="0"/>
              <a:t> </a:t>
            </a:r>
            <a:r>
              <a:rPr lang="nl-NL" dirty="0" err="1"/>
              <a:t>khác</a:t>
            </a:r>
            <a:r>
              <a:rPr lang="nl-NL" dirty="0"/>
              <a:t> </a:t>
            </a:r>
            <a:r>
              <a:rPr lang="nl-NL" dirty="0" err="1"/>
              <a:t>trong</a:t>
            </a:r>
            <a:r>
              <a:rPr lang="nl-NL" dirty="0"/>
              <a:t> </a:t>
            </a:r>
            <a:r>
              <a:rPr lang="nl-NL" dirty="0" err="1"/>
              <a:t>nội</a:t>
            </a:r>
            <a:r>
              <a:rPr lang="nl-NL" dirty="0"/>
              <a:t> </a:t>
            </a:r>
            <a:r>
              <a:rPr lang="nl-NL" dirty="0" err="1"/>
              <a:t>bộ</a:t>
            </a:r>
            <a:r>
              <a:rPr lang="nl-NL" dirty="0"/>
              <a:t> </a:t>
            </a:r>
            <a:r>
              <a:rPr lang="nl-NL" dirty="0" err="1"/>
              <a:t>cộng</a:t>
            </a:r>
            <a:r>
              <a:rPr lang="nl-NL" dirty="0"/>
              <a:t> </a:t>
            </a:r>
            <a:r>
              <a:rPr lang="nl-NL" dirty="0" err="1"/>
              <a:t>đồng</a:t>
            </a:r>
            <a:r>
              <a:rPr lang="nl-NL" dirty="0"/>
              <a:t> </a:t>
            </a:r>
            <a:r>
              <a:rPr lang="nl-NL" dirty="0" err="1"/>
              <a:t>dân</a:t>
            </a:r>
            <a:r>
              <a:rPr lang="nl-NL" dirty="0"/>
              <a:t> </a:t>
            </a:r>
            <a:r>
              <a:rPr lang="nl-NL" dirty="0" err="1"/>
              <a:t>cư</a:t>
            </a:r>
            <a:r>
              <a:rPr lang="nl-NL" dirty="0"/>
              <a:t>­ </a:t>
            </a:r>
            <a:r>
              <a:rPr lang="nl-NL" dirty="0" err="1"/>
              <a:t>phù</a:t>
            </a:r>
            <a:r>
              <a:rPr lang="nl-NL" dirty="0"/>
              <a:t> </a:t>
            </a:r>
            <a:r>
              <a:rPr lang="nl-NL" dirty="0" err="1"/>
              <a:t>hợp</a:t>
            </a:r>
            <a:r>
              <a:rPr lang="nl-NL" dirty="0"/>
              <a:t> </a:t>
            </a:r>
            <a:r>
              <a:rPr lang="nl-NL" dirty="0" err="1"/>
              <a:t>với</a:t>
            </a:r>
            <a:r>
              <a:rPr lang="nl-NL" dirty="0"/>
              <a:t> </a:t>
            </a:r>
            <a:r>
              <a:rPr lang="nl-NL" dirty="0" err="1"/>
              <a:t>quy</a:t>
            </a:r>
            <a:r>
              <a:rPr lang="nl-NL" dirty="0"/>
              <a:t> </a:t>
            </a:r>
            <a:r>
              <a:rPr lang="nl-NL" dirty="0" err="1"/>
              <a:t>định</a:t>
            </a:r>
            <a:r>
              <a:rPr lang="nl-NL" dirty="0"/>
              <a:t> </a:t>
            </a:r>
            <a:r>
              <a:rPr lang="nl-NL" dirty="0" err="1"/>
              <a:t>của</a:t>
            </a:r>
            <a:r>
              <a:rPr lang="nl-NL" dirty="0"/>
              <a:t> </a:t>
            </a:r>
            <a:r>
              <a:rPr lang="nl-NL" dirty="0" err="1"/>
              <a:t>pháp</a:t>
            </a:r>
            <a:r>
              <a:rPr lang="nl-NL" dirty="0"/>
              <a:t> </a:t>
            </a:r>
            <a:r>
              <a:rPr lang="nl-NL" dirty="0" err="1"/>
              <a:t>luật</a:t>
            </a:r>
            <a:r>
              <a:rPr lang="nl-NL" dirty="0"/>
              <a:t>.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13895" y="4959684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218417"/>
      </p:ext>
    </p:extLst>
  </p:cSld>
  <p:clrMapOvr>
    <a:masterClrMapping/>
  </p:clrMapOvr>
  <p:transition xmlns:p14="http://schemas.microsoft.com/office/powerpoint/2010/main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Dân</a:t>
            </a:r>
            <a:r>
              <a:rPr lang="en-US" dirty="0" smtClean="0"/>
              <a:t> </a:t>
            </a:r>
            <a:r>
              <a:rPr lang="en-US" dirty="0" err="1" smtClean="0"/>
              <a:t>chủ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8686800" cy="4373563"/>
          </a:xfrm>
        </p:spPr>
        <p:txBody>
          <a:bodyPr>
            <a:normAutofit/>
          </a:bodyPr>
          <a:lstStyle/>
          <a:p>
            <a:r>
              <a:rPr lang="en-US" sz="2800" dirty="0" err="1"/>
              <a:t>Dân</a:t>
            </a:r>
            <a:r>
              <a:rPr lang="en-US" sz="2800" dirty="0"/>
              <a:t> </a:t>
            </a:r>
            <a:r>
              <a:rPr lang="en-US" sz="2800" dirty="0" err="1"/>
              <a:t>chủ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xuất</a:t>
            </a:r>
            <a:r>
              <a:rPr lang="en-US" sz="2800" dirty="0"/>
              <a:t> </a:t>
            </a:r>
            <a:r>
              <a:rPr lang="en-US" sz="2800" dirty="0" err="1"/>
              <a:t>phát</a:t>
            </a:r>
            <a:r>
              <a:rPr lang="en-US" sz="2800" dirty="0"/>
              <a:t> </a:t>
            </a:r>
            <a:r>
              <a:rPr lang="en-US" sz="2800" dirty="0" err="1"/>
              <a:t>từ</a:t>
            </a:r>
            <a:r>
              <a:rPr lang="en-US" sz="2800" dirty="0"/>
              <a:t> </a:t>
            </a:r>
            <a:r>
              <a:rPr lang="en-US" sz="2800" dirty="0" err="1"/>
              <a:t>tiếng</a:t>
            </a:r>
            <a:r>
              <a:rPr lang="en-US" sz="2800" dirty="0"/>
              <a:t> </a:t>
            </a:r>
            <a:r>
              <a:rPr lang="en-US" sz="2800" dirty="0" smtClean="0"/>
              <a:t>Hi </a:t>
            </a:r>
            <a:r>
              <a:rPr lang="en-US" sz="2800" dirty="0" err="1" smtClean="0"/>
              <a:t>Lạp</a:t>
            </a:r>
            <a:r>
              <a:rPr lang="en-US" sz="2800" dirty="0" smtClean="0"/>
              <a:t> </a:t>
            </a:r>
            <a:r>
              <a:rPr lang="en-US" sz="2800" dirty="0" err="1"/>
              <a:t>cổ</a:t>
            </a:r>
            <a:r>
              <a:rPr lang="en-US" sz="2800" dirty="0"/>
              <a:t> </a:t>
            </a:r>
            <a:r>
              <a:rPr lang="en-US" sz="2800" dirty="0" err="1"/>
              <a:t>đại</a:t>
            </a:r>
            <a:r>
              <a:rPr lang="en-US" sz="2800" dirty="0"/>
              <a:t>. Demos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nghĩa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nhân</a:t>
            </a:r>
            <a:r>
              <a:rPr lang="en-US" sz="2800" dirty="0"/>
              <a:t> </a:t>
            </a:r>
            <a:r>
              <a:rPr lang="en-US" sz="2800" dirty="0" err="1"/>
              <a:t>dân</a:t>
            </a:r>
            <a:r>
              <a:rPr lang="en-US" sz="2800" dirty="0"/>
              <a:t>, </a:t>
            </a:r>
            <a:r>
              <a:rPr lang="en-US" sz="2800" dirty="0" err="1"/>
              <a:t>kratos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nghĩa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quyền</a:t>
            </a:r>
            <a:r>
              <a:rPr lang="en-US" sz="2800" dirty="0"/>
              <a:t> </a:t>
            </a:r>
            <a:r>
              <a:rPr lang="en-US" sz="2800" dirty="0" err="1" smtClean="0"/>
              <a:t>lực</a:t>
            </a:r>
            <a:r>
              <a:rPr lang="en-US" sz="2800" dirty="0"/>
              <a:t>;</a:t>
            </a:r>
            <a:r>
              <a:rPr lang="en-US" sz="2800" dirty="0" smtClean="0"/>
              <a:t> </a:t>
            </a:r>
            <a:r>
              <a:rPr lang="en-US" sz="2800" dirty="0" err="1" smtClean="0"/>
              <a:t>nghĩa</a:t>
            </a:r>
            <a:r>
              <a:rPr lang="en-US" sz="2800" dirty="0" smtClean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b="1" i="1" dirty="0" err="1">
                <a:solidFill>
                  <a:srgbClr val="FF0000"/>
                </a:solidFill>
              </a:rPr>
              <a:t>quyền</a:t>
            </a:r>
            <a:r>
              <a:rPr lang="en-US" sz="2800" b="1" i="1" dirty="0">
                <a:solidFill>
                  <a:srgbClr val="FF0000"/>
                </a:solidFill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</a:rPr>
              <a:t>lực</a:t>
            </a:r>
            <a:r>
              <a:rPr lang="en-US" sz="2800" b="1" i="1" dirty="0" smtClean="0">
                <a:solidFill>
                  <a:srgbClr val="FF0000"/>
                </a:solidFill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</a:rPr>
              <a:t>Nhà</a:t>
            </a:r>
            <a:r>
              <a:rPr lang="en-US" sz="2800" b="1" i="1" dirty="0" smtClean="0">
                <a:solidFill>
                  <a:srgbClr val="FF0000"/>
                </a:solidFill>
              </a:rPr>
              <a:t> </a:t>
            </a:r>
            <a:r>
              <a:rPr lang="en-US" sz="2800" b="1" i="1" dirty="0" err="1" smtClean="0">
                <a:solidFill>
                  <a:srgbClr val="FF0000"/>
                </a:solidFill>
              </a:rPr>
              <a:t>nước</a:t>
            </a:r>
            <a:r>
              <a:rPr lang="en-US" sz="2800" b="1" i="1" dirty="0" smtClean="0">
                <a:solidFill>
                  <a:srgbClr val="FF0000"/>
                </a:solidFill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</a:rPr>
              <a:t>thuộc</a:t>
            </a:r>
            <a:r>
              <a:rPr lang="en-US" sz="2800" b="1" i="1" dirty="0">
                <a:solidFill>
                  <a:srgbClr val="FF0000"/>
                </a:solidFill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</a:rPr>
              <a:t>về</a:t>
            </a:r>
            <a:r>
              <a:rPr lang="en-US" sz="2800" b="1" i="1" dirty="0">
                <a:solidFill>
                  <a:srgbClr val="FF0000"/>
                </a:solidFill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</a:rPr>
              <a:t>nhân</a:t>
            </a:r>
            <a:r>
              <a:rPr lang="en-US" sz="2800" b="1" i="1" dirty="0">
                <a:solidFill>
                  <a:srgbClr val="FF0000"/>
                </a:solidFill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</a:rPr>
              <a:t>dân</a:t>
            </a:r>
            <a:r>
              <a:rPr lang="en-US" sz="2800" dirty="0">
                <a:solidFill>
                  <a:srgbClr val="FF0000"/>
                </a:solidFill>
              </a:rPr>
              <a:t>.</a:t>
            </a:r>
          </a:p>
          <a:p>
            <a:r>
              <a:rPr lang="en-US" sz="2800" dirty="0" err="1"/>
              <a:t>Dân</a:t>
            </a:r>
            <a:r>
              <a:rPr lang="en-US" sz="2800" dirty="0"/>
              <a:t> </a:t>
            </a:r>
            <a:r>
              <a:rPr lang="en-US" sz="2800" dirty="0" err="1"/>
              <a:t>chủ</a:t>
            </a:r>
            <a:r>
              <a:rPr lang="en-US" sz="2800" dirty="0"/>
              <a:t> </a:t>
            </a:r>
            <a:r>
              <a:rPr lang="en-US" sz="2800" dirty="0" err="1"/>
              <a:t>là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cách</a:t>
            </a:r>
            <a:r>
              <a:rPr lang="en-US" sz="2800" dirty="0"/>
              <a:t> </a:t>
            </a:r>
            <a:r>
              <a:rPr lang="en-US" sz="2800" dirty="0" err="1"/>
              <a:t>sống</a:t>
            </a:r>
            <a:r>
              <a:rPr lang="en-US" sz="2800" dirty="0"/>
              <a:t> </a:t>
            </a:r>
            <a:r>
              <a:rPr lang="en-US" sz="2800" dirty="0" err="1"/>
              <a:t>dựa</a:t>
            </a:r>
            <a:r>
              <a:rPr lang="en-US" sz="2800" dirty="0"/>
              <a:t> </a:t>
            </a:r>
            <a:r>
              <a:rPr lang="en-US" sz="2800" dirty="0" err="1"/>
              <a:t>trên</a:t>
            </a:r>
            <a:r>
              <a:rPr lang="en-US" sz="2800" dirty="0"/>
              <a:t> </a:t>
            </a:r>
            <a:r>
              <a:rPr lang="en-US" sz="2800" b="1" i="1" dirty="0" err="1">
                <a:solidFill>
                  <a:srgbClr val="FF0000"/>
                </a:solidFill>
              </a:rPr>
              <a:t>sự</a:t>
            </a:r>
            <a:r>
              <a:rPr lang="en-US" sz="2800" b="1" i="1" dirty="0">
                <a:solidFill>
                  <a:srgbClr val="FF0000"/>
                </a:solidFill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</a:rPr>
              <a:t>tôn</a:t>
            </a:r>
            <a:r>
              <a:rPr lang="en-US" sz="2800" b="1" i="1" dirty="0">
                <a:solidFill>
                  <a:srgbClr val="FF0000"/>
                </a:solidFill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</a:rPr>
              <a:t>trọng</a:t>
            </a:r>
            <a:r>
              <a:rPr lang="en-US" sz="2800" b="1" i="1" dirty="0">
                <a:solidFill>
                  <a:srgbClr val="FF0000"/>
                </a:solidFill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</a:rPr>
              <a:t>từng</a:t>
            </a:r>
            <a:r>
              <a:rPr lang="en-US" sz="2800" b="1" i="1" dirty="0">
                <a:solidFill>
                  <a:srgbClr val="FF0000"/>
                </a:solidFill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</a:rPr>
              <a:t>cá</a:t>
            </a:r>
            <a:r>
              <a:rPr lang="en-US" sz="2800" b="1" i="1" dirty="0">
                <a:solidFill>
                  <a:srgbClr val="FF0000"/>
                </a:solidFill>
              </a:rPr>
              <a:t> </a:t>
            </a:r>
            <a:r>
              <a:rPr lang="en-US" sz="2800" b="1" i="1" dirty="0" err="1">
                <a:solidFill>
                  <a:srgbClr val="FF0000"/>
                </a:solidFill>
              </a:rPr>
              <a:t>nhân</a:t>
            </a:r>
            <a:r>
              <a:rPr lang="en-US" sz="2800" b="1" i="1" dirty="0" smtClean="0">
                <a:solidFill>
                  <a:srgbClr val="FF0000"/>
                </a:solidFill>
              </a:rPr>
              <a:t>.</a:t>
            </a:r>
            <a:endParaRPr lang="en-US" sz="2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31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một</a:t>
            </a:r>
            <a:r>
              <a:rPr lang="en-US" dirty="0"/>
              <a:t> </a:t>
            </a:r>
            <a:r>
              <a:rPr lang="en-US" dirty="0" err="1"/>
              <a:t>tư</a:t>
            </a:r>
            <a:r>
              <a:rPr lang="en-US" dirty="0"/>
              <a:t> </a:t>
            </a:r>
            <a:r>
              <a:rPr lang="en-US" dirty="0" err="1"/>
              <a:t>tưởng</a:t>
            </a:r>
            <a:r>
              <a:rPr lang="en-US" dirty="0"/>
              <a:t> </a:t>
            </a:r>
            <a:r>
              <a:rPr lang="en-US" dirty="0" err="1"/>
              <a:t>chính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,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trị</a:t>
            </a:r>
            <a:r>
              <a:rPr lang="en-US" dirty="0"/>
              <a:t> </a:t>
            </a:r>
            <a:r>
              <a:rPr lang="en-US" dirty="0" err="1"/>
              <a:t>cơ</a:t>
            </a:r>
            <a:r>
              <a:rPr lang="en-US" dirty="0"/>
              <a:t> </a:t>
            </a:r>
            <a:r>
              <a:rPr lang="en-US" dirty="0" err="1"/>
              <a:t>bản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nó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tự</a:t>
            </a:r>
            <a:r>
              <a:rPr lang="en-US" b="1" dirty="0">
                <a:solidFill>
                  <a:srgbClr val="FF0000"/>
                </a:solidFill>
              </a:rPr>
              <a:t> do, </a:t>
            </a:r>
            <a:r>
              <a:rPr lang="en-US" b="1" dirty="0" err="1">
                <a:solidFill>
                  <a:srgbClr val="FF0000"/>
                </a:solidFill>
              </a:rPr>
              <a:t>bình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đẳng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và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thừa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nhận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lẫn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nhau</a:t>
            </a:r>
            <a:r>
              <a:rPr lang="en-US" dirty="0"/>
              <a:t>.</a:t>
            </a:r>
          </a:p>
          <a:p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quyền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sống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mong</a:t>
            </a:r>
            <a:r>
              <a:rPr lang="en-US" dirty="0"/>
              <a:t> </a:t>
            </a:r>
            <a:r>
              <a:rPr lang="en-US" dirty="0" err="1"/>
              <a:t>ước</a:t>
            </a:r>
            <a:r>
              <a:rPr lang="en-US" dirty="0"/>
              <a:t>,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tôn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trọng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quyền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người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khác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sống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mà</a:t>
            </a:r>
            <a:r>
              <a:rPr lang="en-US" dirty="0"/>
              <a:t> </a:t>
            </a:r>
            <a:r>
              <a:rPr lang="en-US" dirty="0" err="1"/>
              <a:t>họ</a:t>
            </a:r>
            <a:r>
              <a:rPr lang="en-US" dirty="0"/>
              <a:t> </a:t>
            </a:r>
            <a:r>
              <a:rPr lang="en-US" dirty="0" err="1"/>
              <a:t>mong</a:t>
            </a:r>
            <a:r>
              <a:rPr lang="en-US" dirty="0"/>
              <a:t> </a:t>
            </a:r>
            <a:r>
              <a:rPr lang="en-US" dirty="0" err="1"/>
              <a:t>ước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28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là</a:t>
            </a:r>
            <a:r>
              <a:rPr lang="en-US" b="1" dirty="0">
                <a:solidFill>
                  <a:srgbClr val="3366FF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trao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đổi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và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đối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thoại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được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thực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hiện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một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cách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tự</a:t>
            </a:r>
            <a:r>
              <a:rPr lang="en-US" sz="2800" b="1" dirty="0">
                <a:solidFill>
                  <a:srgbClr val="FF0000"/>
                </a:solidFill>
              </a:rPr>
              <a:t> do </a:t>
            </a:r>
            <a:r>
              <a:rPr lang="en-US" sz="2800" b="1" dirty="0" err="1">
                <a:solidFill>
                  <a:srgbClr val="FF0000"/>
                </a:solidFill>
              </a:rPr>
              <a:t>nhất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có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 err="1">
                <a:solidFill>
                  <a:srgbClr val="FF0000"/>
                </a:solidFill>
              </a:rPr>
              <a:t>thể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dirty="0" err="1"/>
              <a:t>giữa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thành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xã</a:t>
            </a:r>
            <a:r>
              <a:rPr lang="en-US" dirty="0"/>
              <a:t> </a:t>
            </a:r>
            <a:r>
              <a:rPr lang="en-US" dirty="0" err="1"/>
              <a:t>hội</a:t>
            </a:r>
            <a:r>
              <a:rPr lang="en-US" dirty="0"/>
              <a:t>.</a:t>
            </a:r>
          </a:p>
          <a:p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0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endParaRPr lang="en-US" b="1" dirty="0" smtClean="0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36725"/>
            <a:ext cx="9144000" cy="3276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dirty="0" err="1" smtClean="0">
                <a:solidFill>
                  <a:srgbClr val="000090"/>
                </a:solidFill>
              </a:rPr>
              <a:t>Dân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chủ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là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một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hình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thức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tổ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chức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thiết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chế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chính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trị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của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xã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hội</a:t>
            </a:r>
            <a:r>
              <a:rPr lang="en-US" dirty="0" smtClean="0">
                <a:solidFill>
                  <a:srgbClr val="000090"/>
                </a:solidFill>
              </a:rPr>
              <a:t>, </a:t>
            </a:r>
            <a:r>
              <a:rPr lang="en-US" dirty="0" err="1" smtClean="0">
                <a:solidFill>
                  <a:srgbClr val="000090"/>
                </a:solidFill>
              </a:rPr>
              <a:t>trong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đó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thừa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nhận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nhân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dân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là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nguồn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gốc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của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quyền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lực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mà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cụ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thể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là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quyền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lực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Nhà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nước</a:t>
            </a:r>
            <a:r>
              <a:rPr lang="en-US" dirty="0" smtClean="0">
                <a:solidFill>
                  <a:srgbClr val="FF0000"/>
                </a:solidFill>
              </a:rPr>
              <a:t>,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thông</a:t>
            </a:r>
            <a:r>
              <a:rPr lang="en-US" dirty="0" smtClean="0">
                <a:solidFill>
                  <a:srgbClr val="000090"/>
                </a:solidFill>
              </a:rPr>
              <a:t> qua </a:t>
            </a:r>
            <a:r>
              <a:rPr lang="en-US" dirty="0" err="1" smtClean="0">
                <a:solidFill>
                  <a:srgbClr val="000090"/>
                </a:solidFill>
              </a:rPr>
              <a:t>một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hệ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thống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bầu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cử</a:t>
            </a:r>
            <a:r>
              <a:rPr lang="en-US" dirty="0" smtClean="0">
                <a:solidFill>
                  <a:srgbClr val="000090"/>
                </a:solidFill>
              </a:rPr>
              <a:t> </a:t>
            </a:r>
            <a:r>
              <a:rPr lang="en-US" dirty="0" err="1" smtClean="0">
                <a:solidFill>
                  <a:srgbClr val="000090"/>
                </a:solidFill>
              </a:rPr>
              <a:t>tự</a:t>
            </a:r>
            <a:r>
              <a:rPr lang="en-US" dirty="0" smtClean="0">
                <a:solidFill>
                  <a:srgbClr val="000090"/>
                </a:solidFill>
              </a:rPr>
              <a:t> do.</a:t>
            </a:r>
          </a:p>
          <a:p>
            <a:pPr algn="ctr" eaLnBrk="1" hangingPunct="1"/>
            <a:endParaRPr lang="en-US" dirty="0" smtClean="0"/>
          </a:p>
        </p:txBody>
      </p:sp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GB" dirty="0" smtClean="0"/>
              <a:t>2</a:t>
            </a:r>
            <a:r>
              <a:rPr lang="en-GB" b="1" dirty="0" smtClean="0"/>
              <a:t>. </a:t>
            </a:r>
            <a:r>
              <a:rPr lang="en-GB" b="1" dirty="0" err="1" smtClean="0"/>
              <a:t>Các</a:t>
            </a:r>
            <a:r>
              <a:rPr lang="en-GB" b="1" dirty="0" smtClean="0"/>
              <a:t> </a:t>
            </a:r>
            <a:r>
              <a:rPr lang="en-GB" b="1" dirty="0" err="1" smtClean="0"/>
              <a:t>hình</a:t>
            </a:r>
            <a:r>
              <a:rPr lang="en-GB" b="1" dirty="0" smtClean="0"/>
              <a:t> </a:t>
            </a:r>
            <a:r>
              <a:rPr lang="en-GB" b="1" dirty="0" err="1" smtClean="0"/>
              <a:t>thức</a:t>
            </a:r>
            <a:r>
              <a:rPr lang="en-GB" b="1" dirty="0" smtClean="0"/>
              <a:t> </a:t>
            </a:r>
            <a:r>
              <a:rPr lang="en-GB" b="1" dirty="0" err="1" smtClean="0"/>
              <a:t>dân</a:t>
            </a:r>
            <a:r>
              <a:rPr lang="en-GB" b="1" dirty="0" smtClean="0"/>
              <a:t> </a:t>
            </a:r>
            <a:r>
              <a:rPr lang="en-GB" b="1" dirty="0" err="1" smtClean="0"/>
              <a:t>chủ</a:t>
            </a:r>
            <a:endParaRPr lang="en-US" b="1" dirty="0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7338" y="1484313"/>
            <a:ext cx="4238625" cy="4357687"/>
          </a:xfrm>
        </p:spPr>
        <p:txBody>
          <a:bodyPr/>
          <a:lstStyle/>
          <a:p>
            <a:pPr marL="514350" indent="-514350" eaLnBrk="1" hangingPunct="1">
              <a:buFontTx/>
              <a:buNone/>
            </a:pPr>
            <a:r>
              <a:rPr lang="en-GB" dirty="0" smtClean="0"/>
              <a:t>a. </a:t>
            </a:r>
            <a:r>
              <a:rPr lang="en-GB" b="1" dirty="0" err="1" smtClean="0">
                <a:solidFill>
                  <a:srgbClr val="FF0000"/>
                </a:solidFill>
              </a:rPr>
              <a:t>Dân</a:t>
            </a:r>
            <a:r>
              <a:rPr lang="en-GB" b="1" dirty="0" smtClean="0">
                <a:solidFill>
                  <a:srgbClr val="FF0000"/>
                </a:solidFill>
              </a:rPr>
              <a:t> </a:t>
            </a:r>
            <a:r>
              <a:rPr lang="en-GB" b="1" dirty="0" err="1" smtClean="0">
                <a:solidFill>
                  <a:srgbClr val="FF0000"/>
                </a:solidFill>
              </a:rPr>
              <a:t>chủ</a:t>
            </a:r>
            <a:r>
              <a:rPr lang="en-GB" b="1" dirty="0" smtClean="0">
                <a:solidFill>
                  <a:srgbClr val="FF0000"/>
                </a:solidFill>
              </a:rPr>
              <a:t> </a:t>
            </a:r>
            <a:r>
              <a:rPr lang="en-GB" b="1" dirty="0" err="1" smtClean="0">
                <a:solidFill>
                  <a:srgbClr val="FF0000"/>
                </a:solidFill>
              </a:rPr>
              <a:t>đại</a:t>
            </a:r>
            <a:r>
              <a:rPr lang="en-GB" b="1" dirty="0" smtClean="0">
                <a:solidFill>
                  <a:srgbClr val="FF0000"/>
                </a:solidFill>
              </a:rPr>
              <a:t> </a:t>
            </a:r>
            <a:r>
              <a:rPr lang="en-GB" b="1" dirty="0" err="1" smtClean="0">
                <a:solidFill>
                  <a:srgbClr val="FF0000"/>
                </a:solidFill>
              </a:rPr>
              <a:t>diện</a:t>
            </a:r>
            <a:r>
              <a:rPr lang="en-GB" b="1" dirty="0" smtClean="0">
                <a:solidFill>
                  <a:srgbClr val="FF0000"/>
                </a:solidFill>
              </a:rPr>
              <a:t> (</a:t>
            </a:r>
            <a:r>
              <a:rPr lang="en-GB" b="1" dirty="0" err="1" smtClean="0">
                <a:solidFill>
                  <a:srgbClr val="FF0000"/>
                </a:solidFill>
              </a:rPr>
              <a:t>gián</a:t>
            </a:r>
            <a:r>
              <a:rPr lang="en-GB" b="1" dirty="0" smtClean="0">
                <a:solidFill>
                  <a:srgbClr val="FF0000"/>
                </a:solidFill>
              </a:rPr>
              <a:t> </a:t>
            </a:r>
            <a:r>
              <a:rPr lang="en-GB" b="1" dirty="0" err="1" smtClean="0">
                <a:solidFill>
                  <a:srgbClr val="FF0000"/>
                </a:solidFill>
              </a:rPr>
              <a:t>tiếp</a:t>
            </a:r>
            <a:r>
              <a:rPr lang="en-GB" b="1" dirty="0" smtClean="0">
                <a:solidFill>
                  <a:srgbClr val="FF0000"/>
                </a:solidFill>
              </a:rPr>
              <a:t>)</a:t>
            </a:r>
          </a:p>
          <a:p>
            <a:pPr marL="514350" indent="-514350" eaLnBrk="1" hangingPunct="1">
              <a:buFontTx/>
              <a:buNone/>
            </a:pPr>
            <a:r>
              <a:rPr lang="en-GB" dirty="0" smtClean="0"/>
              <a:t>ND </a:t>
            </a:r>
            <a:r>
              <a:rPr lang="en-GB" dirty="0" err="1" smtClean="0"/>
              <a:t>ủy</a:t>
            </a:r>
            <a:r>
              <a:rPr lang="en-GB" dirty="0" smtClean="0"/>
              <a:t> </a:t>
            </a:r>
            <a:r>
              <a:rPr lang="en-GB" dirty="0" err="1" smtClean="0"/>
              <a:t>quyền</a:t>
            </a:r>
            <a:r>
              <a:rPr lang="en-GB" dirty="0" smtClean="0"/>
              <a:t> </a:t>
            </a:r>
            <a:r>
              <a:rPr lang="en-GB" dirty="0" err="1" smtClean="0"/>
              <a:t>cho</a:t>
            </a:r>
            <a:r>
              <a:rPr lang="en-GB" dirty="0" smtClean="0"/>
              <a:t> </a:t>
            </a:r>
            <a:r>
              <a:rPr lang="en-GB" dirty="0" err="1" smtClean="0"/>
              <a:t>cơ</a:t>
            </a:r>
            <a:r>
              <a:rPr lang="en-GB" dirty="0" smtClean="0"/>
              <a:t> </a:t>
            </a:r>
            <a:r>
              <a:rPr lang="en-GB" dirty="0" err="1" smtClean="0"/>
              <a:t>quan</a:t>
            </a:r>
            <a:r>
              <a:rPr lang="en-GB" dirty="0" smtClean="0"/>
              <a:t> </a:t>
            </a:r>
            <a:r>
              <a:rPr lang="en-GB" dirty="0" err="1" smtClean="0"/>
              <a:t>quyền</a:t>
            </a:r>
            <a:r>
              <a:rPr lang="en-GB" dirty="0" smtClean="0"/>
              <a:t> </a:t>
            </a:r>
            <a:r>
              <a:rPr lang="en-GB" dirty="0" err="1" smtClean="0"/>
              <a:t>lực</a:t>
            </a:r>
            <a:r>
              <a:rPr lang="en-GB" dirty="0" smtClean="0"/>
              <a:t> NN </a:t>
            </a:r>
            <a:r>
              <a:rPr lang="en-GB" dirty="0" err="1" smtClean="0"/>
              <a:t>hoặc</a:t>
            </a:r>
            <a:r>
              <a:rPr lang="en-GB" dirty="0" smtClean="0"/>
              <a:t> </a:t>
            </a:r>
            <a:r>
              <a:rPr lang="en-GB" dirty="0" err="1" smtClean="0"/>
              <a:t>tổ</a:t>
            </a:r>
            <a:r>
              <a:rPr lang="en-GB" dirty="0" smtClean="0"/>
              <a:t> </a:t>
            </a:r>
            <a:r>
              <a:rPr lang="en-GB" dirty="0" err="1" smtClean="0"/>
              <a:t>chức</a:t>
            </a:r>
            <a:r>
              <a:rPr lang="en-GB" dirty="0" smtClean="0"/>
              <a:t> </a:t>
            </a:r>
            <a:r>
              <a:rPr lang="en-GB" dirty="0" err="1" smtClean="0"/>
              <a:t>chính</a:t>
            </a:r>
            <a:r>
              <a:rPr lang="en-GB" dirty="0" smtClean="0"/>
              <a:t> </a:t>
            </a:r>
            <a:r>
              <a:rPr lang="en-GB" dirty="0" err="1" smtClean="0"/>
              <a:t>trị</a:t>
            </a:r>
            <a:r>
              <a:rPr lang="en-GB" dirty="0" smtClean="0"/>
              <a:t> </a:t>
            </a:r>
            <a:r>
              <a:rPr lang="en-GB" dirty="0" err="1" smtClean="0"/>
              <a:t>xã</a:t>
            </a:r>
            <a:r>
              <a:rPr lang="en-GB" dirty="0" smtClean="0"/>
              <a:t> </a:t>
            </a:r>
            <a:r>
              <a:rPr lang="en-GB" dirty="0" err="1" smtClean="0"/>
              <a:t>hội</a:t>
            </a:r>
            <a:r>
              <a:rPr lang="en-GB" dirty="0" smtClean="0"/>
              <a:t> </a:t>
            </a:r>
            <a:r>
              <a:rPr lang="en-GB" dirty="0" err="1" smtClean="0"/>
              <a:t>đại</a:t>
            </a:r>
            <a:r>
              <a:rPr lang="en-GB" dirty="0" smtClean="0"/>
              <a:t> </a:t>
            </a:r>
            <a:r>
              <a:rPr lang="en-GB" dirty="0" err="1" smtClean="0"/>
              <a:t>diện</a:t>
            </a:r>
            <a:r>
              <a:rPr lang="en-GB" dirty="0" smtClean="0"/>
              <a:t> </a:t>
            </a:r>
            <a:r>
              <a:rPr lang="en-GB" dirty="0" err="1" smtClean="0"/>
              <a:t>cho</a:t>
            </a:r>
            <a:r>
              <a:rPr lang="en-GB" dirty="0" smtClean="0"/>
              <a:t> ND </a:t>
            </a:r>
            <a:r>
              <a:rPr lang="en-GB" dirty="0" err="1" smtClean="0"/>
              <a:t>thực</a:t>
            </a:r>
            <a:r>
              <a:rPr lang="en-GB" dirty="0" smtClean="0"/>
              <a:t> </a:t>
            </a:r>
            <a:r>
              <a:rPr lang="en-GB" dirty="0" err="1" smtClean="0"/>
              <a:t>hiện</a:t>
            </a:r>
            <a:r>
              <a:rPr lang="en-GB" dirty="0" smtClean="0"/>
              <a:t> </a:t>
            </a:r>
            <a:r>
              <a:rPr lang="en-GB" dirty="0" err="1" smtClean="0"/>
              <a:t>quyền</a:t>
            </a:r>
            <a:r>
              <a:rPr lang="en-GB" dirty="0" smtClean="0"/>
              <a:t> </a:t>
            </a:r>
            <a:r>
              <a:rPr lang="en-GB" dirty="0" err="1" smtClean="0"/>
              <a:t>làm</a:t>
            </a:r>
            <a:r>
              <a:rPr lang="en-GB" dirty="0" smtClean="0"/>
              <a:t> </a:t>
            </a:r>
            <a:r>
              <a:rPr lang="en-GB" dirty="0" err="1" smtClean="0"/>
              <a:t>chủ</a:t>
            </a:r>
            <a:r>
              <a:rPr lang="en-GB" dirty="0" smtClean="0"/>
              <a:t> </a:t>
            </a:r>
            <a:r>
              <a:rPr lang="en-GB" dirty="0" err="1" smtClean="0"/>
              <a:t>của</a:t>
            </a:r>
            <a:r>
              <a:rPr lang="en-GB" dirty="0" smtClean="0"/>
              <a:t> ND</a:t>
            </a:r>
            <a:endParaRPr lang="en-US" dirty="0" smtClean="0"/>
          </a:p>
        </p:txBody>
      </p:sp>
      <p:sp>
        <p:nvSpPr>
          <p:cNvPr id="5325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78363" y="1484313"/>
            <a:ext cx="4465637" cy="252095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b="1" dirty="0" smtClean="0"/>
              <a:t>b. </a:t>
            </a:r>
            <a:r>
              <a:rPr lang="en-US" b="1" dirty="0" err="1" smtClean="0"/>
              <a:t>Dân</a:t>
            </a:r>
            <a:r>
              <a:rPr lang="en-US" b="1" dirty="0" smtClean="0"/>
              <a:t> </a:t>
            </a:r>
            <a:r>
              <a:rPr lang="en-US" b="1" dirty="0" err="1" smtClean="0"/>
              <a:t>chủ</a:t>
            </a:r>
            <a:r>
              <a:rPr lang="en-US" b="1" dirty="0" smtClean="0"/>
              <a:t> </a:t>
            </a:r>
            <a:r>
              <a:rPr lang="en-US" b="1" dirty="0" err="1" smtClean="0"/>
              <a:t>trực</a:t>
            </a:r>
            <a:r>
              <a:rPr lang="en-US" b="1" dirty="0" smtClean="0"/>
              <a:t> </a:t>
            </a:r>
            <a:r>
              <a:rPr lang="en-US" b="1" dirty="0" err="1" smtClean="0"/>
              <a:t>tiếp</a:t>
            </a:r>
            <a:endParaRPr lang="en-US" b="1" dirty="0" smtClean="0"/>
          </a:p>
          <a:p>
            <a:pPr algn="just" eaLnBrk="1" hangingPunct="1">
              <a:buFontTx/>
              <a:buNone/>
            </a:pPr>
            <a:r>
              <a:rPr lang="en-US" dirty="0" smtClean="0"/>
              <a:t>ND </a:t>
            </a:r>
            <a:r>
              <a:rPr lang="en-US" dirty="0" err="1" smtClean="0"/>
              <a:t>thông</a:t>
            </a:r>
            <a:r>
              <a:rPr lang="en-US" dirty="0" smtClean="0"/>
              <a:t> qua </a:t>
            </a:r>
            <a:r>
              <a:rPr lang="en-US" dirty="0" err="1" smtClean="0"/>
              <a:t>hành</a:t>
            </a:r>
            <a:r>
              <a:rPr lang="en-US" dirty="0" smtClean="0"/>
              <a:t> vi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mình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chủ</a:t>
            </a:r>
            <a:r>
              <a:rPr lang="en-US" dirty="0" smtClean="0"/>
              <a:t> NN </a:t>
            </a:r>
            <a:r>
              <a:rPr lang="en-US" dirty="0" err="1" smtClean="0"/>
              <a:t>và</a:t>
            </a:r>
            <a:r>
              <a:rPr lang="en-US" dirty="0" smtClean="0"/>
              <a:t> XH</a:t>
            </a:r>
          </a:p>
        </p:txBody>
      </p:sp>
      <p:pic>
        <p:nvPicPr>
          <p:cNvPr id="8197" name="Picture 21" descr="oiseau 2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8" y="5446713"/>
            <a:ext cx="13112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3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 build="p"/>
      <p:bldP spid="5325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Dân</a:t>
            </a:r>
            <a:r>
              <a:rPr lang="en-US" dirty="0" smtClean="0"/>
              <a:t> </a:t>
            </a:r>
            <a:r>
              <a:rPr lang="en-US" dirty="0" err="1" smtClean="0"/>
              <a:t>chủ</a:t>
            </a:r>
            <a:r>
              <a:rPr lang="en-US" dirty="0" smtClean="0"/>
              <a:t> </a:t>
            </a:r>
            <a:r>
              <a:rPr lang="en-US" dirty="0" err="1" smtClean="0"/>
              <a:t>trực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trực</a:t>
            </a:r>
            <a:r>
              <a:rPr lang="en-US" dirty="0" smtClean="0"/>
              <a:t> </a:t>
            </a:r>
            <a:r>
              <a:rPr lang="en-US" dirty="0" err="1" smtClean="0"/>
              <a:t>tiếp</a:t>
            </a:r>
            <a:r>
              <a:rPr lang="en-US" dirty="0" smtClean="0"/>
              <a:t> </a:t>
            </a:r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gia</a:t>
            </a:r>
            <a:r>
              <a:rPr lang="en-US" dirty="0" smtClean="0"/>
              <a:t>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lực</a:t>
            </a:r>
            <a:r>
              <a:rPr lang="en-US" dirty="0" smtClean="0"/>
              <a:t> </a:t>
            </a:r>
            <a:r>
              <a:rPr lang="en-US" dirty="0" err="1" smtClean="0"/>
              <a:t>Nhà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thể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ý</a:t>
            </a:r>
            <a:r>
              <a:rPr lang="en-US" dirty="0" smtClean="0"/>
              <a:t> </a:t>
            </a:r>
            <a:r>
              <a:rPr lang="en-US" dirty="0" err="1" smtClean="0"/>
              <a:t>kiến</a:t>
            </a:r>
            <a:r>
              <a:rPr lang="en-US" dirty="0" smtClean="0"/>
              <a:t> (</a:t>
            </a:r>
            <a:r>
              <a:rPr lang="en-US" dirty="0" err="1" smtClean="0"/>
              <a:t>tự</a:t>
            </a:r>
            <a:r>
              <a:rPr lang="en-US" dirty="0" smtClean="0"/>
              <a:t> do </a:t>
            </a:r>
            <a:r>
              <a:rPr lang="en-US" dirty="0" err="1" smtClean="0"/>
              <a:t>ngôn</a:t>
            </a:r>
            <a:r>
              <a:rPr lang="en-US" dirty="0" smtClean="0"/>
              <a:t> </a:t>
            </a:r>
            <a:r>
              <a:rPr lang="en-US" dirty="0" err="1" smtClean="0"/>
              <a:t>luận</a:t>
            </a:r>
            <a:r>
              <a:rPr lang="en-US" dirty="0" smtClean="0"/>
              <a:t>)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(</a:t>
            </a:r>
            <a:r>
              <a:rPr lang="en-US" dirty="0" err="1" smtClean="0"/>
              <a:t>trưng</a:t>
            </a:r>
            <a:r>
              <a:rPr lang="en-US" dirty="0" smtClean="0"/>
              <a:t> </a:t>
            </a:r>
            <a:r>
              <a:rPr lang="en-US" dirty="0" err="1" smtClean="0"/>
              <a:t>cầu</a:t>
            </a:r>
            <a:r>
              <a:rPr lang="en-US" dirty="0" smtClean="0"/>
              <a:t> </a:t>
            </a:r>
            <a:r>
              <a:rPr lang="en-US" dirty="0" err="1" smtClean="0"/>
              <a:t>dân</a:t>
            </a:r>
            <a:r>
              <a:rPr lang="en-US" dirty="0" smtClean="0"/>
              <a:t> </a:t>
            </a:r>
            <a:r>
              <a:rPr lang="en-US" dirty="0" err="1" smtClean="0"/>
              <a:t>ý</a:t>
            </a:r>
            <a:r>
              <a:rPr lang="en-US" dirty="0" smtClean="0"/>
              <a:t>)</a:t>
            </a:r>
          </a:p>
          <a:p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gia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giữ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chức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máy</a:t>
            </a:r>
            <a:r>
              <a:rPr lang="en-US" dirty="0" smtClean="0"/>
              <a:t> </a:t>
            </a:r>
            <a:r>
              <a:rPr lang="en-US" dirty="0" err="1" smtClean="0"/>
              <a:t>Nhà</a:t>
            </a:r>
            <a:r>
              <a:rPr lang="en-US" dirty="0" smtClean="0"/>
              <a:t> </a:t>
            </a:r>
            <a:r>
              <a:rPr lang="en-US" dirty="0" err="1" smtClean="0"/>
              <a:t>nước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Quyền</a:t>
            </a:r>
            <a:r>
              <a:rPr lang="en-US" dirty="0"/>
              <a:t> </a:t>
            </a:r>
            <a:r>
              <a:rPr lang="en-US" dirty="0" err="1" smtClean="0"/>
              <a:t>khiếu</a:t>
            </a:r>
            <a:r>
              <a:rPr lang="en-US" dirty="0" smtClean="0"/>
              <a:t> </a:t>
            </a:r>
            <a:r>
              <a:rPr lang="en-US" dirty="0" err="1" smtClean="0"/>
              <a:t>nại</a:t>
            </a:r>
            <a:endParaRPr lang="en-US" dirty="0" smtClean="0"/>
          </a:p>
          <a:p>
            <a:r>
              <a:rPr lang="en-US" dirty="0" err="1" smtClean="0"/>
              <a:t>Quyền</a:t>
            </a:r>
            <a:r>
              <a:rPr lang="en-US" dirty="0" smtClean="0"/>
              <a:t> </a:t>
            </a:r>
            <a:r>
              <a:rPr lang="en-US" dirty="0" err="1" smtClean="0"/>
              <a:t>tố</a:t>
            </a:r>
            <a:r>
              <a:rPr lang="en-US" dirty="0" smtClean="0"/>
              <a:t> </a:t>
            </a:r>
            <a:r>
              <a:rPr lang="en-US" dirty="0" err="1" smtClean="0"/>
              <a:t>cáo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948563"/>
      </p:ext>
    </p:extLst>
  </p:cSld>
  <p:clrMapOvr>
    <a:masterClrMapping/>
  </p:clrMapOvr>
  <p:transition xmlns:p14="http://schemas.microsoft.com/office/powerpoint/2010/main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4">
      <a:dk1>
        <a:srgbClr val="B3CCE6"/>
      </a:dk1>
      <a:lt1>
        <a:srgbClr val="FFFFFF"/>
      </a:lt1>
      <a:dk2>
        <a:srgbClr val="6698CC"/>
      </a:dk2>
      <a:lt2>
        <a:srgbClr val="FFFFFF"/>
      </a:lt2>
      <a:accent1>
        <a:srgbClr val="336599"/>
      </a:accent1>
      <a:accent2>
        <a:srgbClr val="2E4C6B"/>
      </a:accent2>
      <a:accent3>
        <a:srgbClr val="B8CAE2"/>
      </a:accent3>
      <a:accent4>
        <a:srgbClr val="DADADA"/>
      </a:accent4>
      <a:accent5>
        <a:srgbClr val="ADB8CA"/>
      </a:accent5>
      <a:accent6>
        <a:srgbClr val="294460"/>
      </a:accent6>
      <a:hlink>
        <a:srgbClr val="0B54A3"/>
      </a:hlink>
      <a:folHlink>
        <a:srgbClr val="0B73E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5A58"/>
        </a:dk1>
        <a:lt1>
          <a:srgbClr val="FFFFFF"/>
        </a:lt1>
        <a:dk2>
          <a:srgbClr val="008080"/>
        </a:dk2>
        <a:lt2>
          <a:srgbClr val="FFFFCC"/>
        </a:lt2>
        <a:accent1>
          <a:srgbClr val="006462"/>
        </a:accent1>
        <a:accent2>
          <a:srgbClr val="008080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007373"/>
        </a:accent6>
        <a:hlink>
          <a:srgbClr val="00ACA8"/>
        </a:hlink>
        <a:folHlink>
          <a:srgbClr val="00444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342F61"/>
        </a:dk1>
        <a:lt1>
          <a:srgbClr val="FFFFFF"/>
        </a:lt1>
        <a:dk2>
          <a:srgbClr val="8794D5"/>
        </a:dk2>
        <a:lt2>
          <a:srgbClr val="FFFFFF"/>
        </a:lt2>
        <a:accent1>
          <a:srgbClr val="504D80"/>
        </a:accent1>
        <a:accent2>
          <a:srgbClr val="9791CA"/>
        </a:accent2>
        <a:accent3>
          <a:srgbClr val="C3C8E7"/>
        </a:accent3>
        <a:accent4>
          <a:srgbClr val="DADADA"/>
        </a:accent4>
        <a:accent5>
          <a:srgbClr val="B3B2C0"/>
        </a:accent5>
        <a:accent6>
          <a:srgbClr val="8883B7"/>
        </a:accent6>
        <a:hlink>
          <a:srgbClr val="322D5A"/>
        </a:hlink>
        <a:folHlink>
          <a:srgbClr val="544C9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DBA6"/>
        </a:lt1>
        <a:dk2>
          <a:srgbClr val="000000"/>
        </a:dk2>
        <a:lt2>
          <a:srgbClr val="FFAC31"/>
        </a:lt2>
        <a:accent1>
          <a:srgbClr val="FF9900"/>
        </a:accent1>
        <a:accent2>
          <a:srgbClr val="FFCC80"/>
        </a:accent2>
        <a:accent3>
          <a:srgbClr val="FFEAD0"/>
        </a:accent3>
        <a:accent4>
          <a:srgbClr val="000000"/>
        </a:accent4>
        <a:accent5>
          <a:srgbClr val="FFCAAA"/>
        </a:accent5>
        <a:accent6>
          <a:srgbClr val="E7B973"/>
        </a:accent6>
        <a:hlink>
          <a:srgbClr val="E68A00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B3CCE6"/>
        </a:dk1>
        <a:lt1>
          <a:srgbClr val="FFFFFF"/>
        </a:lt1>
        <a:dk2>
          <a:srgbClr val="6698CC"/>
        </a:dk2>
        <a:lt2>
          <a:srgbClr val="FFFFFF"/>
        </a:lt2>
        <a:accent1>
          <a:srgbClr val="336599"/>
        </a:accent1>
        <a:accent2>
          <a:srgbClr val="2E4C6B"/>
        </a:accent2>
        <a:accent3>
          <a:srgbClr val="B8CAE2"/>
        </a:accent3>
        <a:accent4>
          <a:srgbClr val="DADADA"/>
        </a:accent4>
        <a:accent5>
          <a:srgbClr val="ADB8CA"/>
        </a:accent5>
        <a:accent6>
          <a:srgbClr val="294460"/>
        </a:accent6>
        <a:hlink>
          <a:srgbClr val="0B54A3"/>
        </a:hlink>
        <a:folHlink>
          <a:srgbClr val="0B73E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66CCCC"/>
        </a:dk1>
        <a:lt1>
          <a:srgbClr val="FFFFFF"/>
        </a:lt1>
        <a:dk2>
          <a:srgbClr val="2E6B6B"/>
        </a:dk2>
        <a:lt2>
          <a:srgbClr val="FFFFCC"/>
        </a:lt2>
        <a:accent1>
          <a:srgbClr val="45A3A1"/>
        </a:accent1>
        <a:accent2>
          <a:srgbClr val="9ADEDC"/>
        </a:accent2>
        <a:accent3>
          <a:srgbClr val="ADBABA"/>
        </a:accent3>
        <a:accent4>
          <a:srgbClr val="DADADA"/>
        </a:accent4>
        <a:accent5>
          <a:srgbClr val="B0CECD"/>
        </a:accent5>
        <a:accent6>
          <a:srgbClr val="8BC9C7"/>
        </a:accent6>
        <a:hlink>
          <a:srgbClr val="B3E6E6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496B2E"/>
        </a:dk1>
        <a:lt1>
          <a:srgbClr val="CCE3B5"/>
        </a:lt1>
        <a:dk2>
          <a:srgbClr val="619933"/>
        </a:dk2>
        <a:lt2>
          <a:srgbClr val="F2F8ED"/>
        </a:lt2>
        <a:accent1>
          <a:srgbClr val="94CC66"/>
        </a:accent1>
        <a:accent2>
          <a:srgbClr val="FFFFFF"/>
        </a:accent2>
        <a:accent3>
          <a:srgbClr val="E2EFD7"/>
        </a:accent3>
        <a:accent4>
          <a:srgbClr val="3D5A26"/>
        </a:accent4>
        <a:accent5>
          <a:srgbClr val="C8E2B8"/>
        </a:accent5>
        <a:accent6>
          <a:srgbClr val="E7E7E7"/>
        </a:accent6>
        <a:hlink>
          <a:srgbClr val="4891EA"/>
        </a:hlink>
        <a:folHlink>
          <a:srgbClr val="7AAFF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2361</TotalTime>
  <Words>2503</Words>
  <Application>Microsoft Macintosh PowerPoint</Application>
  <PresentationFormat>On-screen Show (4:3)</PresentationFormat>
  <Paragraphs>150</Paragraphs>
  <Slides>34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Default Design</vt:lpstr>
      <vt:lpstr>PHÁP LUẬT VỀ THỰC HIỆN  DÂN CHỦ Ở CƠ SỞ</vt:lpstr>
      <vt:lpstr>NỘI DUNG</vt:lpstr>
      <vt:lpstr>I. Khái niệm dân chủ và các hình thức dân chủ</vt:lpstr>
      <vt:lpstr>Dân chủ </vt:lpstr>
      <vt:lpstr>PowerPoint Presentation</vt:lpstr>
      <vt:lpstr>PowerPoint Presentation</vt:lpstr>
      <vt:lpstr>PowerPoint Presentation</vt:lpstr>
      <vt:lpstr>2. Các hình thức dân chủ</vt:lpstr>
      <vt:lpstr>Dân chủ trực tiếp</vt:lpstr>
      <vt:lpstr>II. Dân chủ ở cơ sở và  pháp luật dân chủ ở cơ sở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 Nội dung thực hiện dân chủ ở cơ sở</vt:lpstr>
      <vt:lpstr>PowerPoint Presentation</vt:lpstr>
      <vt:lpstr>.</vt:lpstr>
      <vt:lpstr>PowerPoint Presentation</vt:lpstr>
      <vt:lpstr>: </vt:lpstr>
      <vt:lpstr>PowerPoint Presentation</vt:lpstr>
      <vt:lpstr>2. Những việc cán bộ, công chức, viên chức tham gia ý kiến, người đứng đầu cơ quan đơn vị quyết định </vt:lpstr>
      <vt:lpstr>PowerPoint Presentation</vt:lpstr>
      <vt:lpstr>PowerPoint Presentation</vt:lpstr>
      <vt:lpstr>PowerPoint Presentation</vt:lpstr>
      <vt:lpstr>b.Hình thức giám sát, kiểm tra</vt:lpstr>
      <vt:lpstr>4.Dân chủ trong quan hệ và giải quyết công việc với công dân, cơ quan, đơn vị, tổ chức có liên quan</vt:lpstr>
      <vt:lpstr>b.Trách nhiệm của cán bộ, công chức, viên chức</vt:lpstr>
      <vt:lpstr>PowerPoint Presentation</vt:lpstr>
      <vt:lpstr>5. Quan hệ giữa người đứng đầu cơ quan, đơn vị với cơ quan, đơn vị cấp dưới </vt:lpstr>
      <vt:lpstr>PowerPoint Presentation</vt:lpstr>
      <vt:lpstr>NỘI DUNG PHÁP LUẬT THỰC HIỆN  DÂN CHỦ CƠ SỞ</vt:lpstr>
      <vt:lpstr>Nội dung người lao động quyết định </vt:lpstr>
      <vt:lpstr>Điều 10. Nội dung nhân dân bàn và quyết định trực tiếp </vt:lpstr>
    </vt:vector>
  </TitlesOfParts>
  <Company>Little Creative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Hex Blue Template</dc:title>
  <dc:creator>Presentation Helper</dc:creator>
  <cp:lastModifiedBy>nga dinh</cp:lastModifiedBy>
  <cp:revision>120</cp:revision>
  <dcterms:created xsi:type="dcterms:W3CDTF">2005-03-15T10:04:38Z</dcterms:created>
  <dcterms:modified xsi:type="dcterms:W3CDTF">2016-12-10T14:40:40Z</dcterms:modified>
</cp:coreProperties>
</file>